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handoutMasterIdLst>
    <p:handoutMasterId r:id="rId35"/>
  </p:handoutMasterIdLst>
  <p:sldIdLst>
    <p:sldId id="256" r:id="rId3"/>
    <p:sldId id="273" r:id="rId4"/>
    <p:sldId id="257" r:id="rId5"/>
    <p:sldId id="258" r:id="rId6"/>
    <p:sldId id="260" r:id="rId7"/>
    <p:sldId id="259" r:id="rId8"/>
    <p:sldId id="261" r:id="rId10"/>
    <p:sldId id="263" r:id="rId11"/>
    <p:sldId id="264" r:id="rId12"/>
    <p:sldId id="265" r:id="rId13"/>
    <p:sldId id="266" r:id="rId14"/>
    <p:sldId id="285" r:id="rId15"/>
    <p:sldId id="267" r:id="rId16"/>
    <p:sldId id="268" r:id="rId17"/>
    <p:sldId id="269" r:id="rId18"/>
    <p:sldId id="286" r:id="rId19"/>
    <p:sldId id="287" r:id="rId20"/>
    <p:sldId id="270" r:id="rId21"/>
    <p:sldId id="288" r:id="rId22"/>
    <p:sldId id="271" r:id="rId23"/>
    <p:sldId id="272" r:id="rId24"/>
    <p:sldId id="274" r:id="rId25"/>
    <p:sldId id="289" r:id="rId26"/>
    <p:sldId id="275" r:id="rId27"/>
    <p:sldId id="276" r:id="rId28"/>
    <p:sldId id="277" r:id="rId29"/>
    <p:sldId id="278" r:id="rId30"/>
    <p:sldId id="279" r:id="rId31"/>
    <p:sldId id="280" r:id="rId32"/>
    <p:sldId id="281" r:id="rId33"/>
    <p:sldId id="2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6"/>
    <p:restoredTop sz="94596"/>
  </p:normalViewPr>
  <p:slideViewPr>
    <p:cSldViewPr snapToGrid="0" snapToObjects="1">
      <p:cViewPr varScale="1">
        <p:scale>
          <a:sx n="150" d="100"/>
          <a:sy n="150" d="100"/>
        </p:scale>
        <p:origin x="72" y="140"/>
      </p:cViewPr>
      <p:guideLst/>
    </p:cSldViewPr>
  </p:slid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2DFF12-EB33-2140-8AE9-2A4CE0AF23B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B969A-2517-BD48-98A7-2E0BC08E1FA8}"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BF902-3435-6746-8771-776DD6E2639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F8ED6-B2D2-394B-A53A-6261CD33E7D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7F8ED6-B2D2-394B-A53A-6261CD33E7D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14DC79C-0A51-A949-BD6F-47FD5923C9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14DC79C-0A51-A949-BD6F-47FD5923C9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14DC79C-0A51-A949-BD6F-47FD5923C9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14DC79C-0A51-A949-BD6F-47FD5923C9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214DC79C-0A51-A949-BD6F-47FD5923C9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14DC79C-0A51-A949-BD6F-47FD5923C9C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14DC79C-0A51-A949-BD6F-47FD5923C9C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14DC79C-0A51-A949-BD6F-47FD5923C9C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DC79C-0A51-A949-BD6F-47FD5923C9C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214DC79C-0A51-A949-BD6F-47FD5923C9C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214DC79C-0A51-A949-BD6F-47FD5923C9C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78E23-142B-4F4E-B670-337902CB783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DC79C-0A51-A949-BD6F-47FD5923C9C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78E23-142B-4F4E-B670-337902CB783A}" type="slidenum">
              <a:rPr lang="en-US" smtClean="0"/>
            </a:fld>
            <a:endParaRPr lang="en-US"/>
          </a:p>
        </p:txBody>
      </p:sp>
      <p:pic>
        <p:nvPicPr>
          <p:cNvPr id="8" name="Picture 7"/>
          <p:cNvPicPr>
            <a:picLocks noChangeAspect="1"/>
          </p:cNvPicPr>
          <p:nvPr userDrawn="1"/>
        </p:nvPicPr>
        <p:blipFill>
          <a:blip r:embed="rId12">
            <a:alphaModFix amt="40000"/>
          </a:blip>
          <a:stretch>
            <a:fillRect/>
          </a:stretch>
        </p:blipFill>
        <p:spPr>
          <a:xfrm>
            <a:off x="0" y="0"/>
            <a:ext cx="1097280" cy="109728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https://blog.csdn.net/hherima/article/details/893428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1179" y="1710676"/>
            <a:ext cx="7109639" cy="1015663"/>
          </a:xfrm>
          <a:prstGeom prst="rect">
            <a:avLst/>
          </a:prstGeom>
          <a:noFill/>
        </p:spPr>
        <p:txBody>
          <a:bodyPr wrap="none" rtlCol="0">
            <a:spAutoFit/>
          </a:bodyPr>
          <a:lstStyle/>
          <a:p>
            <a:r>
              <a:rPr lang="ja-JP" altLang="en-US" sz="6000" b="1">
                <a:latin typeface="宋体" panose="02010600030101010101" pitchFamily="2" charset="-122"/>
                <a:ea typeface="宋体" panose="02010600030101010101" pitchFamily="2" charset="-122"/>
              </a:rPr>
              <a:t>深入理解计算机系统</a:t>
            </a:r>
            <a:endParaRPr lang="en-US" altLang="ja-JP" sz="6000" b="1" dirty="0">
              <a:latin typeface="宋体" panose="02010600030101010101" pitchFamily="2" charset="-122"/>
              <a:ea typeface="宋体" panose="02010600030101010101" pitchFamily="2" charset="-122"/>
            </a:endParaRPr>
          </a:p>
        </p:txBody>
      </p:sp>
      <p:sp>
        <p:nvSpPr>
          <p:cNvPr id="5" name="Rectangle 4"/>
          <p:cNvSpPr/>
          <p:nvPr/>
        </p:nvSpPr>
        <p:spPr>
          <a:xfrm>
            <a:off x="4157005" y="3300665"/>
            <a:ext cx="3877985" cy="830997"/>
          </a:xfrm>
          <a:prstGeom prst="rect">
            <a:avLst/>
          </a:prstGeom>
        </p:spPr>
        <p:txBody>
          <a:bodyPr wrap="none">
            <a:spAutoFit/>
          </a:bodyPr>
          <a:lstStyle/>
          <a:p>
            <a:r>
              <a:rPr lang="ja-JP" altLang="en-US" sz="4800">
                <a:latin typeface="宋体" panose="02010600030101010101" pitchFamily="2" charset="-122"/>
                <a:ea typeface="宋体" panose="02010600030101010101" pitchFamily="2" charset="-122"/>
              </a:rPr>
              <a:t>存储层次结构</a:t>
            </a:r>
            <a:endParaRPr lang="en-US" sz="4800"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5211683"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随机访问存储器</a:t>
            </a:r>
            <a:endParaRPr lang="en-US" sz="2800" dirty="0">
              <a:latin typeface="宋体" panose="02010600030101010101" pitchFamily="2" charset="-122"/>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3743277" y="3862251"/>
            <a:ext cx="5666100" cy="2817223"/>
          </a:xfrm>
          <a:prstGeom prst="rect">
            <a:avLst/>
          </a:prstGeom>
        </p:spPr>
      </p:pic>
      <p:sp>
        <p:nvSpPr>
          <p:cNvPr id="4" name="TextBox 3"/>
          <p:cNvSpPr txBox="1"/>
          <p:nvPr/>
        </p:nvSpPr>
        <p:spPr>
          <a:xfrm>
            <a:off x="1672046" y="869300"/>
            <a:ext cx="9109166" cy="2862322"/>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rPr>
              <a:t>    </a:t>
            </a:r>
            <a:r>
              <a:rPr lang="ja-JP" altLang="en-US">
                <a:latin typeface="宋体" panose="02010600030101010101" pitchFamily="2" charset="-122"/>
                <a:ea typeface="宋体" panose="02010600030101010101" pitchFamily="2" charset="-122"/>
              </a:rPr>
              <a:t>单个</a:t>
            </a:r>
            <a:r>
              <a:rPr lang="en-US" altLang="ja-JP"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芯片中的单元</a:t>
            </a:r>
            <a:r>
              <a:rPr lang="en-US" altLang="ja-JP"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位</a:t>
            </a:r>
            <a:r>
              <a:rPr lang="en-US" altLang="ja-JP"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被分成</a:t>
            </a:r>
            <a:r>
              <a:rPr lang="en-US" altLang="ja-JP" dirty="0">
                <a:latin typeface="宋体" panose="02010600030101010101" pitchFamily="2" charset="-122"/>
                <a:ea typeface="宋体" panose="02010600030101010101" pitchFamily="2" charset="-122"/>
              </a:rPr>
              <a:t>d</a:t>
            </a:r>
            <a:r>
              <a:rPr lang="ja-JP" altLang="en-US">
                <a:latin typeface="宋体" panose="02010600030101010101" pitchFamily="2" charset="-122"/>
                <a:ea typeface="宋体" panose="02010600030101010101" pitchFamily="2" charset="-122"/>
              </a:rPr>
              <a:t>个超单元</a:t>
            </a:r>
            <a:r>
              <a:rPr lang="en-US" altLang="ja-JP" dirty="0">
                <a:latin typeface="宋体" panose="02010600030101010101" pitchFamily="2" charset="-122"/>
                <a:ea typeface="宋体" panose="02010600030101010101" pitchFamily="2" charset="-122"/>
              </a:rPr>
              <a:t>(supercell),</a:t>
            </a:r>
            <a:r>
              <a:rPr lang="ja-JP" altLang="en-US">
                <a:latin typeface="宋体" panose="02010600030101010101" pitchFamily="2" charset="-122"/>
                <a:ea typeface="宋体" panose="02010600030101010101" pitchFamily="2" charset="-122"/>
              </a:rPr>
              <a:t>每个超单元都由</a:t>
            </a:r>
            <a:r>
              <a:rPr lang="en-US" altLang="ja-JP" dirty="0">
                <a:latin typeface="宋体" panose="02010600030101010101" pitchFamily="2" charset="-122"/>
                <a:ea typeface="宋体" panose="02010600030101010101" pitchFamily="2" charset="-122"/>
              </a:rPr>
              <a:t>w</a:t>
            </a:r>
            <a:r>
              <a:rPr lang="ja-JP" altLang="en-US">
                <a:latin typeface="宋体" panose="02010600030101010101" pitchFamily="2" charset="-122"/>
                <a:ea typeface="宋体" panose="02010600030101010101" pitchFamily="2" charset="-122"/>
              </a:rPr>
              <a:t>个</a:t>
            </a:r>
            <a:r>
              <a:rPr lang="en-US" altLang="ja-JP"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单元组成</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一个</a:t>
            </a:r>
            <a:r>
              <a:rPr lang="en-US" altLang="ja-JP"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存储信息总数</a:t>
            </a:r>
            <a:r>
              <a:rPr lang="en-US" altLang="zh-CN" dirty="0">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d</a:t>
            </a:r>
            <a:r>
              <a:rPr lang="zh-CN" altLang="en-US" dirty="0">
                <a:solidFill>
                  <a:srgbClr val="FF0000"/>
                </a:solidFill>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w</a:t>
            </a:r>
            <a:r>
              <a:rPr lang="en-US" altLang="zh-CN"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超单元被组织成</a:t>
            </a:r>
            <a:r>
              <a:rPr lang="en-US" altLang="ja-JP" dirty="0">
                <a:latin typeface="宋体" panose="02010600030101010101" pitchFamily="2" charset="-122"/>
                <a:ea typeface="宋体" panose="02010600030101010101" pitchFamily="2" charset="-122"/>
              </a:rPr>
              <a:t>r</a:t>
            </a:r>
            <a:r>
              <a:rPr lang="ja-JP" altLang="en-US">
                <a:latin typeface="宋体" panose="02010600030101010101" pitchFamily="2" charset="-122"/>
                <a:ea typeface="宋体" panose="02010600030101010101" pitchFamily="2" charset="-122"/>
              </a:rPr>
              <a:t>行</a:t>
            </a:r>
            <a:r>
              <a:rPr lang="en-US" altLang="ja-JP" dirty="0">
                <a:latin typeface="宋体" panose="02010600030101010101" pitchFamily="2" charset="-122"/>
                <a:ea typeface="宋体" panose="02010600030101010101" pitchFamily="2" charset="-122"/>
              </a:rPr>
              <a:t>c</a:t>
            </a:r>
            <a:r>
              <a:rPr lang="ja-JP" altLang="en-US">
                <a:latin typeface="宋体" panose="02010600030101010101" pitchFamily="2" charset="-122"/>
                <a:ea typeface="宋体" panose="02010600030101010101" pitchFamily="2" charset="-122"/>
              </a:rPr>
              <a:t>列方形阵列</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通过</a:t>
            </a:r>
            <a:r>
              <a:rPr lang="en-US" altLang="ja-JP" dirty="0">
                <a:latin typeface="宋体" panose="02010600030101010101" pitchFamily="2" charset="-122"/>
                <a:ea typeface="宋体" panose="02010600030101010101" pitchFamily="2" charset="-122"/>
              </a:rPr>
              <a:t>(</a:t>
            </a:r>
            <a:r>
              <a:rPr lang="en-US" altLang="ja-JP" dirty="0" err="1">
                <a:latin typeface="宋体" panose="02010600030101010101" pitchFamily="2" charset="-122"/>
                <a:ea typeface="宋体" panose="02010600030101010101" pitchFamily="2" charset="-122"/>
              </a:rPr>
              <a:t>r,c</a:t>
            </a:r>
            <a:r>
              <a:rPr lang="en-US" altLang="ja-JP" dirty="0">
                <a:latin typeface="宋体" panose="02010600030101010101" pitchFamily="2" charset="-122"/>
                <a:ea typeface="宋体" panose="02010600030101010101" pitchFamily="2" charset="-122"/>
              </a:rPr>
              <a:t>)=d</a:t>
            </a:r>
            <a:r>
              <a:rPr lang="ja-JP" altLang="en-US">
                <a:latin typeface="宋体" panose="02010600030101010101" pitchFamily="2" charset="-122"/>
                <a:ea typeface="宋体" panose="02010600030101010101" pitchFamily="2" charset="-122"/>
              </a:rPr>
              <a:t>定位超单元</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a:t>
            </a:r>
            <a:r>
              <a:rPr lang="ja-JP" altLang="en-US">
                <a:latin typeface="宋体" panose="02010600030101010101" pitchFamily="2" charset="-122"/>
                <a:ea typeface="宋体" panose="02010600030101010101" pitchFamily="2" charset="-122"/>
              </a:rPr>
              <a:t>读取超单元</a:t>
            </a:r>
            <a:r>
              <a:rPr lang="en-US" altLang="ja-JP" dirty="0">
                <a:latin typeface="宋体" panose="02010600030101010101" pitchFamily="2" charset="-122"/>
                <a:ea typeface="宋体" panose="02010600030101010101" pitchFamily="2" charset="-122"/>
              </a:rPr>
              <a:t>(</a:t>
            </a:r>
            <a:r>
              <a:rPr lang="en-US" altLang="ja-JP" dirty="0" err="1">
                <a:latin typeface="宋体" panose="02010600030101010101" pitchFamily="2" charset="-122"/>
                <a:ea typeface="宋体" panose="02010600030101010101" pitchFamily="2" charset="-122"/>
              </a:rPr>
              <a:t>i,j</a:t>
            </a:r>
            <a:r>
              <a:rPr lang="en-US" altLang="ja-JP"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的内容</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内存控制器</a:t>
            </a:r>
            <a:r>
              <a:rPr lang="en-US" altLang="ja-JP" dirty="0">
                <a:latin typeface="宋体" panose="02010600030101010101" pitchFamily="2" charset="-122"/>
                <a:ea typeface="宋体" panose="02010600030101010101" pitchFamily="2" charset="-122"/>
              </a:rPr>
              <a:t>(memory controller)</a:t>
            </a:r>
            <a:r>
              <a:rPr lang="ja-JP" altLang="en-US">
                <a:latin typeface="宋体" panose="02010600030101010101" pitchFamily="2" charset="-122"/>
                <a:ea typeface="宋体" panose="02010600030101010101" pitchFamily="2" charset="-122"/>
              </a:rPr>
              <a:t>将行地址</a:t>
            </a:r>
            <a:r>
              <a:rPr lang="en-US" altLang="ja-JP" dirty="0" err="1">
                <a:latin typeface="宋体" panose="02010600030101010101" pitchFamily="2" charset="-122"/>
                <a:ea typeface="宋体" panose="02010600030101010101" pitchFamily="2" charset="-122"/>
              </a:rPr>
              <a:t>i</a:t>
            </a:r>
            <a:r>
              <a:rPr lang="ja-JP" altLang="en-US">
                <a:latin typeface="宋体" panose="02010600030101010101" pitchFamily="2" charset="-122"/>
                <a:ea typeface="宋体" panose="02010600030101010101" pitchFamily="2" charset="-122"/>
              </a:rPr>
              <a:t>发送到</a:t>
            </a:r>
            <a:r>
              <a:rPr lang="en-US" altLang="ja-JP"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行</a:t>
            </a:r>
            <a:r>
              <a:rPr lang="zh-CN" altLang="en-US" dirty="0">
                <a:latin typeface="宋体" panose="02010600030101010101" pitchFamily="2" charset="-122"/>
                <a:ea typeface="宋体" panose="02010600030101010101" pitchFamily="2" charset="-122"/>
              </a:rPr>
              <a:t>访问选通脉冲，</a:t>
            </a:r>
            <a:r>
              <a:rPr lang="en-US" altLang="zh-CN" dirty="0">
                <a:latin typeface="宋体" panose="02010600030101010101" pitchFamily="2" charset="-122"/>
                <a:ea typeface="宋体" panose="02010600030101010101" pitchFamily="2" charset="-122"/>
              </a:rPr>
              <a:t>Row Access </a:t>
            </a:r>
            <a:r>
              <a:rPr lang="en-US" altLang="zh-CN" dirty="0" err="1">
                <a:latin typeface="宋体" panose="02010600030101010101" pitchFamily="2" charset="-122"/>
                <a:ea typeface="宋体" panose="02010600030101010101" pitchFamily="2" charset="-122"/>
              </a:rPr>
              <a:t>Strobe,RAS</a:t>
            </a:r>
            <a:r>
              <a:rPr lang="en-US" altLang="ja-JP"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根据指令将</a:t>
            </a:r>
            <a:r>
              <a:rPr lang="en-US" altLang="ja-JP" dirty="0" err="1">
                <a:latin typeface="宋体" panose="02010600030101010101" pitchFamily="2" charset="-122"/>
                <a:ea typeface="宋体" panose="02010600030101010101" pitchFamily="2" charset="-122"/>
              </a:rPr>
              <a:t>i</a:t>
            </a:r>
            <a:r>
              <a:rPr lang="ja-JP" altLang="en-US">
                <a:latin typeface="宋体" panose="02010600030101010101" pitchFamily="2" charset="-122"/>
                <a:ea typeface="宋体" panose="02010600030101010101" pitchFamily="2" charset="-122"/>
              </a:rPr>
              <a:t>行的整个内容复制到内存行缓冲区</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接着内存控制器发送列地址</a:t>
            </a:r>
            <a:r>
              <a:rPr lang="en-US" altLang="ja-JP" dirty="0">
                <a:latin typeface="宋体" panose="02010600030101010101" pitchFamily="2" charset="-122"/>
                <a:ea typeface="宋体" panose="02010600030101010101" pitchFamily="2" charset="-122"/>
              </a:rPr>
              <a:t>j</a:t>
            </a:r>
            <a:r>
              <a:rPr lang="ja-JP" altLang="en-US">
                <a:latin typeface="宋体" panose="02010600030101010101" pitchFamily="2" charset="-122"/>
                <a:ea typeface="宋体" panose="02010600030101010101" pitchFamily="2" charset="-122"/>
              </a:rPr>
              <a:t>到</a:t>
            </a:r>
            <a:r>
              <a:rPr lang="en-US" altLang="ja-JP" dirty="0">
                <a:latin typeface="宋体" panose="02010600030101010101" pitchFamily="2" charset="-122"/>
                <a:ea typeface="宋体" panose="02010600030101010101" pitchFamily="2" charset="-122"/>
              </a:rPr>
              <a:t>DRAM (</a:t>
            </a:r>
            <a:r>
              <a:rPr lang="zh-CN" altLang="en-US" dirty="0">
                <a:latin typeface="宋体" panose="02010600030101010101" pitchFamily="2" charset="-122"/>
                <a:ea typeface="宋体" panose="02010600030101010101" pitchFamily="2" charset="-122"/>
              </a:rPr>
              <a:t>列访问选通脉冲，</a:t>
            </a:r>
            <a:r>
              <a:rPr lang="en-US" altLang="zh-CN" dirty="0">
                <a:latin typeface="宋体" panose="02010600030101010101" pitchFamily="2" charset="-122"/>
                <a:ea typeface="宋体" panose="02010600030101010101" pitchFamily="2" charset="-122"/>
              </a:rPr>
              <a:t>Column Access </a:t>
            </a:r>
            <a:r>
              <a:rPr lang="en-US" altLang="zh-CN" dirty="0" err="1">
                <a:latin typeface="宋体" panose="02010600030101010101" pitchFamily="2" charset="-122"/>
                <a:ea typeface="宋体" panose="02010600030101010101" pitchFamily="2" charset="-122"/>
              </a:rPr>
              <a:t>Strobe,CAS</a:t>
            </a:r>
            <a:r>
              <a:rPr lang="en-US" altLang="ja-JP"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从内存行缓冲区中获取超单元</a:t>
            </a:r>
            <a:r>
              <a:rPr lang="en-US" altLang="ja-JP" dirty="0">
                <a:latin typeface="宋体" panose="02010600030101010101" pitchFamily="2" charset="-122"/>
                <a:ea typeface="宋体" panose="02010600030101010101" pitchFamily="2" charset="-122"/>
              </a:rPr>
              <a:t>(</a:t>
            </a:r>
            <a:r>
              <a:rPr lang="en-US" altLang="ja-JP" dirty="0" err="1">
                <a:latin typeface="宋体" panose="02010600030101010101" pitchFamily="2" charset="-122"/>
                <a:ea typeface="宋体" panose="02010600030101010101" pitchFamily="2" charset="-122"/>
              </a:rPr>
              <a:t>i,j</a:t>
            </a:r>
            <a:r>
              <a:rPr lang="en-US" altLang="ja-JP"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中所有信息位</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并返回给内存控制器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被设计成二维陈列而不是线性数组的原因是为了降低芯片上的地址引脚数</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二维陈列的缺点是区数据必须分两步</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增加了访问时间</a:t>
            </a:r>
            <a:r>
              <a:rPr lang="zh-CN" altLang="en-US" dirty="0">
                <a:latin typeface="宋体" panose="02010600030101010101" pitchFamily="2" charset="-122"/>
                <a:ea typeface="宋体" panose="02010600030101010101" pitchFamily="2" charset="-122"/>
              </a:rPr>
              <a:t>。</a:t>
            </a:r>
            <a:endParaRPr lang="en-US" altLang="ja-JP" dirty="0">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5211683"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随机访问存储器</a:t>
            </a:r>
            <a:endParaRPr lang="en-US" sz="2800" dirty="0">
              <a:latin typeface="宋体" panose="02010600030101010101" pitchFamily="2" charset="-122"/>
              <a:ea typeface="宋体" panose="02010600030101010101" pitchFamily="2" charset="-122"/>
            </a:endParaRPr>
          </a:p>
        </p:txBody>
      </p:sp>
      <p:pic>
        <p:nvPicPr>
          <p:cNvPr id="4" name="Picture 3"/>
          <p:cNvPicPr>
            <a:picLocks noChangeAspect="1"/>
          </p:cNvPicPr>
          <p:nvPr/>
        </p:nvPicPr>
        <p:blipFill>
          <a:blip r:embed="rId1"/>
          <a:stretch>
            <a:fillRect/>
          </a:stretch>
        </p:blipFill>
        <p:spPr>
          <a:xfrm>
            <a:off x="1364644" y="713522"/>
            <a:ext cx="6795414" cy="5093521"/>
          </a:xfrm>
          <a:prstGeom prst="rect">
            <a:avLst/>
          </a:prstGeom>
        </p:spPr>
      </p:pic>
      <p:sp>
        <p:nvSpPr>
          <p:cNvPr id="5" name="TextBox 4"/>
          <p:cNvSpPr txBox="1"/>
          <p:nvPr/>
        </p:nvSpPr>
        <p:spPr>
          <a:xfrm>
            <a:off x="8551817" y="923109"/>
            <a:ext cx="3370217" cy="3416320"/>
          </a:xfrm>
          <a:prstGeom prst="rect">
            <a:avLst/>
          </a:prstGeom>
          <a:noFill/>
        </p:spPr>
        <p:txBody>
          <a:bodyPr wrap="square" rtlCol="0">
            <a:spAutoFit/>
          </a:bodyPr>
          <a:lstStyle/>
          <a:p>
            <a:r>
              <a:rPr lang="en-US" altLang="ja-JP">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芯片封装在内存模块</a:t>
            </a:r>
            <a:r>
              <a:rPr lang="en-US" altLang="ja-JP">
                <a:latin typeface="宋体" panose="02010600030101010101" pitchFamily="2" charset="-122"/>
                <a:ea typeface="宋体" panose="02010600030101010101" pitchFamily="2" charset="-122"/>
              </a:rPr>
              <a:t>(memory module)</a:t>
            </a:r>
            <a:r>
              <a:rPr lang="ja-JP" altLang="en-US">
                <a:latin typeface="宋体" panose="02010600030101010101" pitchFamily="2" charset="-122"/>
                <a:ea typeface="宋体" panose="02010600030101010101" pitchFamily="2" charset="-122"/>
              </a:rPr>
              <a:t>中</a:t>
            </a:r>
            <a:endParaRPr lang="en-US" altLang="ja-JP">
              <a:latin typeface="宋体" panose="02010600030101010101" pitchFamily="2" charset="-122"/>
              <a:ea typeface="宋体" panose="02010600030101010101" pitchFamily="2" charset="-122"/>
            </a:endParaRPr>
          </a:p>
          <a:p>
            <a:pPr algn="l"/>
            <a:r>
              <a:rPr lang="ja-JP" altLang="en-US">
                <a:latin typeface="宋体" panose="02010600030101010101" pitchFamily="2" charset="-122"/>
                <a:ea typeface="宋体" panose="02010600030101010101" pitchFamily="2" charset="-122"/>
              </a:rPr>
              <a:t>获取地址</a:t>
            </a:r>
            <a:r>
              <a:rPr lang="en-US" altLang="ja-JP" dirty="0">
                <a:latin typeface="宋体" panose="02010600030101010101" pitchFamily="2" charset="-122"/>
                <a:ea typeface="宋体" panose="02010600030101010101" pitchFamily="2" charset="-122"/>
              </a:rPr>
              <a:t>A</a:t>
            </a:r>
            <a:r>
              <a:rPr lang="ja-JP" altLang="en-US">
                <a:latin typeface="宋体" panose="02010600030101010101" pitchFamily="2" charset="-122"/>
                <a:ea typeface="宋体" panose="02010600030101010101" pitchFamily="2" charset="-122"/>
              </a:rPr>
              <a:t>的数据</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gn="l"/>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内存控制器将地址</a:t>
            </a:r>
            <a:r>
              <a:rPr lang="en-US" altLang="ja-JP">
                <a:latin typeface="宋体" panose="02010600030101010101" pitchFamily="2" charset="-122"/>
                <a:ea typeface="宋体" panose="02010600030101010101" pitchFamily="2" charset="-122"/>
              </a:rPr>
              <a:t>A</a:t>
            </a:r>
            <a:r>
              <a:rPr lang="ja-JP" altLang="en-US">
                <a:latin typeface="宋体" panose="02010600030101010101" pitchFamily="2" charset="-122"/>
                <a:ea typeface="宋体" panose="02010600030101010101" pitchFamily="2" charset="-122"/>
              </a:rPr>
              <a:t>转成一个超单元坐标</a:t>
            </a:r>
            <a:r>
              <a:rPr lang="en-US" altLang="ja-JP">
                <a:latin typeface="宋体" panose="02010600030101010101" pitchFamily="2" charset="-122"/>
                <a:ea typeface="宋体" panose="02010600030101010101" pitchFamily="2" charset="-122"/>
              </a:rPr>
              <a:t>(</a:t>
            </a:r>
            <a:r>
              <a:rPr lang="en-US" altLang="ja-JP" err="1">
                <a:latin typeface="宋体" panose="02010600030101010101" pitchFamily="2" charset="-122"/>
                <a:ea typeface="宋体" panose="02010600030101010101" pitchFamily="2" charset="-122"/>
              </a:rPr>
              <a:t>i</a:t>
            </a:r>
            <a:r>
              <a:rPr lang="en-US" altLang="ja-JP">
                <a:latin typeface="宋体" panose="02010600030101010101" pitchFamily="2" charset="-122"/>
                <a:ea typeface="宋体" panose="02010600030101010101" pitchFamily="2" charset="-122"/>
              </a:rPr>
              <a:t>,j),</a:t>
            </a:r>
            <a:r>
              <a:rPr lang="ja-JP" altLang="en-US">
                <a:latin typeface="宋体" panose="02010600030101010101" pitchFamily="2" charset="-122"/>
                <a:ea typeface="宋体" panose="02010600030101010101" pitchFamily="2" charset="-122"/>
              </a:rPr>
              <a:t>发送到内存模块中</a:t>
            </a:r>
            <a:endParaRPr lang="en-US" altLang="ja-JP">
              <a:latin typeface="宋体" panose="02010600030101010101" pitchFamily="2" charset="-122"/>
              <a:ea typeface="宋体" panose="02010600030101010101" pitchFamily="2" charset="-122"/>
            </a:endParaRPr>
          </a:p>
          <a:p>
            <a:pPr algn="l"/>
            <a:r>
              <a:rPr lang="en-US" altLang="ja-JP">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内存模块广播超单元到每个</a:t>
            </a:r>
            <a:r>
              <a:rPr lang="en-US" altLang="ja-JP">
                <a:latin typeface="宋体" panose="02010600030101010101" pitchFamily="2" charset="-122"/>
                <a:ea typeface="宋体" panose="02010600030101010101" pitchFamily="2" charset="-122"/>
              </a:rPr>
              <a:t>DRAM</a:t>
            </a:r>
            <a:endParaRPr lang="en-US" altLang="ja-JP">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每个</a:t>
            </a:r>
            <a:r>
              <a:rPr lang="en-US" altLang="ja-JP">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返回各自超单元</a:t>
            </a:r>
            <a:r>
              <a:rPr lang="en-US" altLang="ja-JP">
                <a:latin typeface="宋体" panose="02010600030101010101" pitchFamily="2" charset="-122"/>
                <a:ea typeface="宋体" panose="02010600030101010101" pitchFamily="2" charset="-122"/>
              </a:rPr>
              <a:t>(i,j)</a:t>
            </a:r>
            <a:r>
              <a:rPr lang="ja-JP" altLang="en-US">
                <a:latin typeface="宋体" panose="02010600030101010101" pitchFamily="2" charset="-122"/>
                <a:ea typeface="宋体" panose="02010600030101010101" pitchFamily="2" charset="-122"/>
              </a:rPr>
              <a:t>中的数据给内存模块</a:t>
            </a:r>
            <a:endParaRPr lang="en-US" altLang="ja-JP">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内存模块将收到的数据整合</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再返回给内存控制器</a:t>
            </a:r>
            <a:endParaRPr lang="en-US" altLang="ja-JP">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64644" y="82580"/>
            <a:ext cx="5211683"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随机访问存储器</a:t>
            </a:r>
            <a:endParaRPr lang="en-US" sz="2800" dirty="0">
              <a:latin typeface="宋体" panose="02010600030101010101" pitchFamily="2" charset="-122"/>
              <a:ea typeface="宋体" panose="02010600030101010101" pitchFamily="2" charset="-122"/>
            </a:endParaRPr>
          </a:p>
        </p:txBody>
      </p:sp>
      <p:sp>
        <p:nvSpPr>
          <p:cNvPr id="8" name="TextBox 7"/>
          <p:cNvSpPr txBox="1"/>
          <p:nvPr/>
        </p:nvSpPr>
        <p:spPr>
          <a:xfrm>
            <a:off x="1364644" y="605800"/>
            <a:ext cx="1107996" cy="369332"/>
          </a:xfrm>
          <a:prstGeom prst="rect">
            <a:avLst/>
          </a:prstGeom>
          <a:noFill/>
        </p:spPr>
        <p:txBody>
          <a:bodyPr wrap="none" rtlCol="0">
            <a:spAutoFit/>
          </a:bodyPr>
          <a:lstStyle/>
          <a:p>
            <a:pPr algn="l"/>
            <a:r>
              <a:rPr lang="ja-JP" altLang="en-US">
                <a:latin typeface="宋体" panose="02010600030101010101" pitchFamily="2" charset="-122"/>
                <a:ea typeface="宋体" panose="02010600030101010101" pitchFamily="2" charset="-122"/>
              </a:rPr>
              <a:t>主存访问</a:t>
            </a:r>
            <a:endParaRPr lang="en-US" altLang="ja-JP">
              <a:latin typeface="宋体" panose="02010600030101010101" pitchFamily="2" charset="-122"/>
              <a:ea typeface="宋体" panose="02010600030101010101" pitchFamily="2" charset="-122"/>
            </a:endParaRPr>
          </a:p>
        </p:txBody>
      </p:sp>
      <p:pic>
        <p:nvPicPr>
          <p:cNvPr id="2" name="図 1"/>
          <p:cNvPicPr>
            <a:picLocks noChangeAspect="1"/>
          </p:cNvPicPr>
          <p:nvPr/>
        </p:nvPicPr>
        <p:blipFill>
          <a:blip r:embed="rId1"/>
          <a:stretch>
            <a:fillRect/>
          </a:stretch>
        </p:blipFill>
        <p:spPr>
          <a:xfrm>
            <a:off x="1413605" y="4083196"/>
            <a:ext cx="6563165" cy="2587345"/>
          </a:xfrm>
          <a:prstGeom prst="rect">
            <a:avLst/>
          </a:prstGeom>
        </p:spPr>
      </p:pic>
      <p:sp>
        <p:nvSpPr>
          <p:cNvPr id="27" name="テキスト ボックス 26"/>
          <p:cNvSpPr txBox="1"/>
          <p:nvPr/>
        </p:nvSpPr>
        <p:spPr>
          <a:xfrm>
            <a:off x="9533671" y="1246909"/>
            <a:ext cx="2359744" cy="2585323"/>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读：</a:t>
            </a:r>
            <a:r>
              <a:rPr lang="en-US" altLang="zh-CN">
                <a:latin typeface="宋体" panose="02010600030101010101" pitchFamily="2" charset="-122"/>
                <a:ea typeface="宋体" panose="02010600030101010101" pitchFamily="2" charset="-122"/>
              </a:rPr>
              <a:t>movq A,%rax</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将地址</a:t>
            </a:r>
            <a:r>
              <a:rPr lang="en-US" altLang="zh-CN">
                <a:latin typeface="宋体" panose="02010600030101010101" pitchFamily="2" charset="-122"/>
                <a:ea typeface="宋体" panose="02010600030101010101" pitchFamily="2" charset="-122"/>
              </a:rPr>
              <a:t>A</a:t>
            </a:r>
            <a:r>
              <a:rPr lang="zh-CN" altLang="en-US">
                <a:latin typeface="宋体" panose="02010600030101010101" pitchFamily="2" charset="-122"/>
                <a:ea typeface="宋体" panose="02010600030101010101" pitchFamily="2" charset="-122"/>
              </a:rPr>
              <a:t>放到内存总线上</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、主存从总线读出</a:t>
            </a:r>
            <a:r>
              <a:rPr lang="en-US" altLang="zh-CN">
                <a:latin typeface="宋体" panose="02010600030101010101" pitchFamily="2" charset="-122"/>
                <a:ea typeface="宋体" panose="02010600030101010101" pitchFamily="2" charset="-122"/>
              </a:rPr>
              <a:t>A</a:t>
            </a:r>
            <a:r>
              <a:rPr lang="zh-CN" altLang="en-US">
                <a:latin typeface="宋体" panose="02010600030101010101" pitchFamily="2" charset="-122"/>
                <a:ea typeface="宋体" panose="02010600030101010101" pitchFamily="2" charset="-122"/>
              </a:rPr>
              <a:t>，取出值，然后将值放到总线上</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从总线上获得内容，并将其复制到寄存器中</a:t>
            </a:r>
            <a:endParaRPr lang="en-US" altLang="zh-CN">
              <a:latin typeface="宋体" panose="02010600030101010101" pitchFamily="2" charset="-122"/>
              <a:ea typeface="宋体" panose="02010600030101010101" pitchFamily="2" charset="-122"/>
            </a:endParaRPr>
          </a:p>
        </p:txBody>
      </p:sp>
      <p:pic>
        <p:nvPicPr>
          <p:cNvPr id="33" name="図 32"/>
          <p:cNvPicPr>
            <a:picLocks noChangeAspect="1"/>
          </p:cNvPicPr>
          <p:nvPr/>
        </p:nvPicPr>
        <p:blipFill>
          <a:blip r:embed="rId2"/>
          <a:stretch>
            <a:fillRect/>
          </a:stretch>
        </p:blipFill>
        <p:spPr>
          <a:xfrm>
            <a:off x="1364644" y="1013106"/>
            <a:ext cx="6475966" cy="2905416"/>
          </a:xfrm>
          <a:prstGeom prst="rect">
            <a:avLst/>
          </a:prstGeom>
        </p:spPr>
      </p:pic>
      <p:sp>
        <p:nvSpPr>
          <p:cNvPr id="34" name="矢印: 右 33"/>
          <p:cNvSpPr/>
          <p:nvPr/>
        </p:nvSpPr>
        <p:spPr>
          <a:xfrm>
            <a:off x="3324708" y="4879609"/>
            <a:ext cx="404527" cy="12641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矢印: 左 35"/>
          <p:cNvSpPr/>
          <p:nvPr/>
        </p:nvSpPr>
        <p:spPr>
          <a:xfrm>
            <a:off x="3324708" y="5233570"/>
            <a:ext cx="366603" cy="126415"/>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矢印: 上下 36"/>
          <p:cNvSpPr/>
          <p:nvPr/>
        </p:nvSpPr>
        <p:spPr>
          <a:xfrm>
            <a:off x="2937036" y="5359985"/>
            <a:ext cx="151698" cy="61100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矢印: 左右 37"/>
          <p:cNvSpPr/>
          <p:nvPr/>
        </p:nvSpPr>
        <p:spPr>
          <a:xfrm>
            <a:off x="3518544" y="6135664"/>
            <a:ext cx="1209368" cy="189287"/>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矢印: 左右 38"/>
          <p:cNvSpPr/>
          <p:nvPr/>
        </p:nvSpPr>
        <p:spPr>
          <a:xfrm>
            <a:off x="5617029" y="6135664"/>
            <a:ext cx="1352637" cy="189287"/>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線矢印コネクタ 44"/>
          <p:cNvCxnSpPr/>
          <p:nvPr/>
        </p:nvCxnSpPr>
        <p:spPr>
          <a:xfrm>
            <a:off x="3611248" y="6392036"/>
            <a:ext cx="33036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コネクタ: カギ線 46"/>
          <p:cNvCxnSpPr/>
          <p:nvPr/>
        </p:nvCxnSpPr>
        <p:spPr>
          <a:xfrm>
            <a:off x="3173010" y="5151610"/>
            <a:ext cx="3741877" cy="920512"/>
          </a:xfrm>
          <a:prstGeom prst="bentConnector3">
            <a:avLst>
              <a:gd name="adj1" fmla="val -11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4411875" y="6207370"/>
            <a:ext cx="300082" cy="369332"/>
          </a:xfrm>
          <a:prstGeom prst="rect">
            <a:avLst/>
          </a:prstGeom>
          <a:noFill/>
        </p:spPr>
        <p:txBody>
          <a:bodyPr wrap="none" rtlCol="0">
            <a:spAutoFit/>
          </a:bodyPr>
          <a:lstStyle/>
          <a:p>
            <a:pPr algn="l"/>
            <a:r>
              <a:rPr lang="en-US" altLang="zh-CN">
                <a:latin typeface="宋体" panose="02010600030101010101" pitchFamily="2" charset="-122"/>
                <a:ea typeface="宋体" panose="02010600030101010101" pitchFamily="2" charset="-122"/>
              </a:rPr>
              <a:t>1</a:t>
            </a:r>
            <a:endParaRPr lang="zh-CN" altLang="en-US">
              <a:latin typeface="宋体" panose="02010600030101010101" pitchFamily="2" charset="-122"/>
              <a:ea typeface="宋体" panose="02010600030101010101" pitchFamily="2" charset="-122"/>
            </a:endParaRPr>
          </a:p>
        </p:txBody>
      </p:sp>
      <p:sp>
        <p:nvSpPr>
          <p:cNvPr id="52" name="テキスト ボックス 51"/>
          <p:cNvSpPr txBox="1"/>
          <p:nvPr/>
        </p:nvSpPr>
        <p:spPr>
          <a:xfrm>
            <a:off x="4395105" y="5834982"/>
            <a:ext cx="300082" cy="369332"/>
          </a:xfrm>
          <a:prstGeom prst="rect">
            <a:avLst/>
          </a:prstGeom>
          <a:noFill/>
        </p:spPr>
        <p:txBody>
          <a:bodyPr wrap="none" rtlCol="0">
            <a:spAutoFit/>
          </a:bodyPr>
          <a:lstStyle/>
          <a:p>
            <a:pPr algn="l"/>
            <a:r>
              <a:rPr lang="en-US" altLang="zh-CN">
                <a:latin typeface="宋体" panose="02010600030101010101" pitchFamily="2" charset="-122"/>
                <a:ea typeface="宋体" panose="02010600030101010101" pitchFamily="2" charset="-122"/>
              </a:rPr>
              <a:t>2</a:t>
            </a:r>
            <a:endParaRPr lang="zh-CN" altLang="en-US">
              <a:latin typeface="宋体" panose="02010600030101010101" pitchFamily="2" charset="-122"/>
              <a:ea typeface="宋体" panose="02010600030101010101" pitchFamily="2" charset="-122"/>
            </a:endParaRPr>
          </a:p>
        </p:txBody>
      </p:sp>
      <p:sp>
        <p:nvSpPr>
          <p:cNvPr id="54" name="テキスト ボックス 53"/>
          <p:cNvSpPr txBox="1"/>
          <p:nvPr/>
        </p:nvSpPr>
        <p:spPr>
          <a:xfrm>
            <a:off x="9533671" y="4096928"/>
            <a:ext cx="2359744" cy="2308324"/>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写：</a:t>
            </a:r>
            <a:r>
              <a:rPr lang="en-US" altLang="zh-CN">
                <a:latin typeface="宋体" panose="02010600030101010101" pitchFamily="2" charset="-122"/>
                <a:ea typeface="宋体" panose="02010600030101010101" pitchFamily="2" charset="-122"/>
              </a:rPr>
              <a:t>movq %rax,A</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将地址</a:t>
            </a:r>
            <a:r>
              <a:rPr lang="en-US" altLang="zh-CN">
                <a:latin typeface="宋体" panose="02010600030101010101" pitchFamily="2" charset="-122"/>
                <a:ea typeface="宋体" panose="02010600030101010101" pitchFamily="2" charset="-122"/>
              </a:rPr>
              <a:t>A</a:t>
            </a:r>
            <a:r>
              <a:rPr lang="zh-CN" altLang="en-US">
                <a:latin typeface="宋体" panose="02010600030101010101" pitchFamily="2" charset="-122"/>
                <a:ea typeface="宋体" panose="02010600030101010101" pitchFamily="2" charset="-122"/>
              </a:rPr>
              <a:t>放到内存总线，主存得到地址，并等待数据</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将数据放到总线上</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、主存从总线上获取数字，并存到地址</a:t>
            </a:r>
            <a:r>
              <a:rPr lang="en-US" altLang="zh-CN">
                <a:latin typeface="宋体" panose="02010600030101010101" pitchFamily="2" charset="-122"/>
                <a:ea typeface="宋体" panose="02010600030101010101" pitchFamily="2" charset="-122"/>
              </a:rPr>
              <a:t>A</a:t>
            </a:r>
            <a:endParaRPr lang="zh-CN" altLang="en-US">
              <a:latin typeface="宋体" panose="02010600030101010101" pitchFamily="2" charset="-122"/>
              <a:ea typeface="宋体" panose="02010600030101010101" pitchFamily="2" charset="-122"/>
            </a:endParaRPr>
          </a:p>
        </p:txBody>
      </p:sp>
      <p:cxnSp>
        <p:nvCxnSpPr>
          <p:cNvPr id="56" name="直線コネクタ 55"/>
          <p:cNvCxnSpPr/>
          <p:nvPr/>
        </p:nvCxnSpPr>
        <p:spPr>
          <a:xfrm flipV="1">
            <a:off x="952500" y="3953933"/>
            <a:ext cx="11277600" cy="4656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5211683"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随机访问存储器</a:t>
            </a:r>
            <a:endParaRPr lang="en-US" sz="2800" dirty="0">
              <a:latin typeface="宋体" panose="02010600030101010101" pitchFamily="2" charset="-122"/>
              <a:ea typeface="宋体" panose="02010600030101010101" pitchFamily="2" charset="-122"/>
            </a:endParaRPr>
          </a:p>
        </p:txBody>
      </p:sp>
      <p:sp>
        <p:nvSpPr>
          <p:cNvPr id="3" name="TextBox 2"/>
          <p:cNvSpPr txBox="1"/>
          <p:nvPr/>
        </p:nvSpPr>
        <p:spPr>
          <a:xfrm>
            <a:off x="1828800" y="1236618"/>
            <a:ext cx="1338828" cy="369332"/>
          </a:xfrm>
          <a:prstGeom prst="rect">
            <a:avLst/>
          </a:prstGeom>
          <a:noFill/>
        </p:spPr>
        <p:txBody>
          <a:bodyPr wrap="none" rtlCol="0">
            <a:spAutoFit/>
          </a:bodyPr>
          <a:lstStyle/>
          <a:p>
            <a:pPr algn="l"/>
            <a:r>
              <a:rPr lang="ja-JP" altLang="en-US">
                <a:latin typeface="宋体" panose="02010600030101010101" pitchFamily="2" charset="-122"/>
                <a:ea typeface="宋体" panose="02010600030101010101" pitchFamily="2" charset="-122"/>
              </a:rPr>
              <a:t>增强的</a:t>
            </a:r>
            <a:r>
              <a:rPr lang="en-US" altLang="ja-JP" dirty="0">
                <a:latin typeface="宋体" panose="02010600030101010101" pitchFamily="2" charset="-122"/>
                <a:ea typeface="宋体" panose="02010600030101010101" pitchFamily="2" charset="-122"/>
              </a:rPr>
              <a:t>DRAM</a:t>
            </a:r>
            <a:endParaRPr lang="en-US" dirty="0">
              <a:latin typeface="宋体" panose="02010600030101010101" pitchFamily="2" charset="-122"/>
              <a:ea typeface="宋体" panose="02010600030101010101" pitchFamily="2" charset="-122"/>
            </a:endParaRPr>
          </a:p>
        </p:txBody>
      </p:sp>
      <p:sp>
        <p:nvSpPr>
          <p:cNvPr id="5" name="TextBox 4"/>
          <p:cNvSpPr txBox="1"/>
          <p:nvPr/>
        </p:nvSpPr>
        <p:spPr>
          <a:xfrm>
            <a:off x="2804160" y="1706880"/>
            <a:ext cx="8032968" cy="3139321"/>
          </a:xfrm>
          <a:prstGeom prst="rect">
            <a:avLst/>
          </a:prstGeom>
          <a:noFill/>
        </p:spPr>
        <p:txBody>
          <a:bodyPr wrap="none" rtlCol="0">
            <a:spAutoFit/>
          </a:bodyPr>
          <a:lstStyle/>
          <a:p>
            <a:pPr algn="l"/>
            <a:r>
              <a:rPr lang="en-US" altLang="ja-JP"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快页模式</a:t>
            </a:r>
            <a:r>
              <a:rPr lang="en-US" altLang="ja-JP" dirty="0">
                <a:latin typeface="宋体" panose="02010600030101010101" pitchFamily="2" charset="-122"/>
                <a:ea typeface="宋体" panose="02010600030101010101" pitchFamily="2" charset="-122"/>
              </a:rPr>
              <a:t>DRAM(Fast Page Mode DRAM,FPM DRAM)</a:t>
            </a:r>
            <a:endParaRPr lang="en-US" altLang="ja-JP" dirty="0">
              <a:latin typeface="宋体" panose="02010600030101010101" pitchFamily="2" charset="-122"/>
              <a:ea typeface="宋体" panose="02010600030101010101" pitchFamily="2" charset="-122"/>
            </a:endParaRPr>
          </a:p>
          <a:p>
            <a:pPr algn="l"/>
            <a:r>
              <a:rPr lang="zh-CN" altLang="en-US" dirty="0">
                <a:latin typeface="宋体" panose="02010600030101010101" pitchFamily="2" charset="-122"/>
                <a:ea typeface="宋体" panose="02010600030101010101" pitchFamily="2" charset="-122"/>
              </a:rPr>
              <a:t>   </a:t>
            </a:r>
            <a:r>
              <a:rPr lang="ja-JP" altLang="en-US">
                <a:latin typeface="宋体" panose="02010600030101010101" pitchFamily="2" charset="-122"/>
                <a:ea typeface="宋体" panose="02010600030101010101" pitchFamily="2" charset="-122"/>
              </a:rPr>
              <a:t>允许同一行连续的访问可以直接从行缓冲区得到数据</a:t>
            </a:r>
            <a:endParaRPr lang="en-US" altLang="ja-JP" dirty="0">
              <a:latin typeface="宋体" panose="02010600030101010101" pitchFamily="2" charset="-122"/>
              <a:ea typeface="宋体" panose="02010600030101010101" pitchFamily="2" charset="-122"/>
            </a:endParaRPr>
          </a:p>
          <a:p>
            <a:pPr algn="l"/>
            <a:endParaRPr lang="en-US" altLang="ja-JP" dirty="0">
              <a:latin typeface="宋体" panose="02010600030101010101" pitchFamily="2" charset="-122"/>
              <a:ea typeface="宋体" panose="02010600030101010101" pitchFamily="2" charset="-122"/>
            </a:endParaRPr>
          </a:p>
          <a:p>
            <a:pPr algn="l"/>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扩展数据输出</a:t>
            </a:r>
            <a:r>
              <a:rPr lang="en-US" altLang="ja-JP" dirty="0">
                <a:latin typeface="宋体" panose="02010600030101010101" pitchFamily="2" charset="-122"/>
                <a:ea typeface="宋体" panose="02010600030101010101" pitchFamily="2" charset="-122"/>
              </a:rPr>
              <a:t>DRAM(Extended Data Out DRAM, EDO DRAM)</a:t>
            </a:r>
            <a:endParaRPr lang="en-US" altLang="ja-JP" dirty="0">
              <a:latin typeface="宋体" panose="02010600030101010101" pitchFamily="2" charset="-122"/>
              <a:ea typeface="宋体" panose="02010600030101010101" pitchFamily="2" charset="-122"/>
            </a:endParaRPr>
          </a:p>
          <a:p>
            <a:pPr algn="l"/>
            <a:r>
              <a:rPr lang="zh-CN" altLang="en-US" dirty="0">
                <a:latin typeface="宋体" panose="02010600030101010101" pitchFamily="2" charset="-122"/>
                <a:ea typeface="宋体" panose="02010600030101010101" pitchFamily="2" charset="-122"/>
              </a:rPr>
              <a:t>   </a:t>
            </a:r>
            <a:r>
              <a:rPr lang="ja-JP" altLang="en-US">
                <a:latin typeface="宋体" panose="02010600030101010101" pitchFamily="2" charset="-122"/>
                <a:ea typeface="宋体" panose="02010600030101010101" pitchFamily="2" charset="-122"/>
              </a:rPr>
              <a:t>在</a:t>
            </a:r>
            <a:r>
              <a:rPr lang="en-US" altLang="ja-JP" dirty="0">
                <a:latin typeface="宋体" panose="02010600030101010101" pitchFamily="2" charset="-122"/>
                <a:ea typeface="宋体" panose="02010600030101010101" pitchFamily="2" charset="-122"/>
              </a:rPr>
              <a:t>FPM</a:t>
            </a:r>
            <a:r>
              <a:rPr lang="zh-CN" altLang="en-US" dirty="0">
                <a:latin typeface="宋体" panose="02010600030101010101" pitchFamily="2" charset="-122"/>
                <a:ea typeface="宋体" panose="02010600030101010101" pitchFamily="2" charset="-122"/>
              </a:rPr>
              <a:t> </a:t>
            </a:r>
            <a:r>
              <a:rPr lang="en-US" altLang="ja-JP"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基础上</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允许</a:t>
            </a:r>
            <a:r>
              <a:rPr lang="en-US" altLang="ja-JP" dirty="0">
                <a:latin typeface="宋体" panose="02010600030101010101" pitchFamily="2" charset="-122"/>
                <a:ea typeface="宋体" panose="02010600030101010101" pitchFamily="2" charset="-122"/>
              </a:rPr>
              <a:t>CAS</a:t>
            </a:r>
            <a:r>
              <a:rPr lang="ja-JP" altLang="en-US">
                <a:latin typeface="宋体" panose="02010600030101010101" pitchFamily="2" charset="-122"/>
                <a:ea typeface="宋体" panose="02010600030101010101" pitchFamily="2" charset="-122"/>
              </a:rPr>
              <a:t>信号在时间上靠得更紧密</a:t>
            </a:r>
            <a:endParaRPr lang="en-US" altLang="ja-JP" dirty="0">
              <a:latin typeface="宋体" panose="02010600030101010101" pitchFamily="2" charset="-122"/>
              <a:ea typeface="宋体" panose="02010600030101010101" pitchFamily="2" charset="-122"/>
            </a:endParaRPr>
          </a:p>
          <a:p>
            <a:pPr algn="l"/>
            <a:endParaRPr lang="en-US" altLang="ja-JP" dirty="0">
              <a:latin typeface="宋体" panose="02010600030101010101" pitchFamily="2" charset="-122"/>
              <a:ea typeface="宋体" panose="02010600030101010101" pitchFamily="2" charset="-122"/>
            </a:endParaRPr>
          </a:p>
          <a:p>
            <a:pPr algn="l"/>
            <a:r>
              <a:rPr lang="en-US"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同步</a:t>
            </a:r>
            <a:r>
              <a:rPr lang="en-US" altLang="ja-JP" dirty="0">
                <a:latin typeface="宋体" panose="02010600030101010101" pitchFamily="2" charset="-122"/>
                <a:ea typeface="宋体" panose="02010600030101010101" pitchFamily="2" charset="-122"/>
              </a:rPr>
              <a:t>DRAM(Synchronous DRAM, SDRAM)</a:t>
            </a:r>
            <a:endParaRPr lang="en-US" altLang="ja-JP" dirty="0">
              <a:latin typeface="宋体" panose="02010600030101010101" pitchFamily="2" charset="-122"/>
              <a:ea typeface="宋体" panose="02010600030101010101" pitchFamily="2" charset="-122"/>
            </a:endParaRPr>
          </a:p>
          <a:p>
            <a:pPr algn="l"/>
            <a:endParaRPr lang="en-US" altLang="ja-JP" dirty="0">
              <a:latin typeface="宋体" panose="02010600030101010101" pitchFamily="2" charset="-122"/>
              <a:ea typeface="宋体" panose="02010600030101010101" pitchFamily="2" charset="-122"/>
            </a:endParaRPr>
          </a:p>
          <a:p>
            <a:pPr algn="l"/>
            <a:r>
              <a:rPr lang="en-US"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双倍数据速率同步</a:t>
            </a:r>
            <a:r>
              <a:rPr lang="en-US" altLang="ja-JP" dirty="0">
                <a:latin typeface="宋体" panose="02010600030101010101" pitchFamily="2" charset="-122"/>
                <a:ea typeface="宋体" panose="02010600030101010101" pitchFamily="2" charset="-122"/>
              </a:rPr>
              <a:t>DRAM(Double Data-Rate Synchronous DRAM,DDR SDRAM)</a:t>
            </a:r>
            <a:endParaRPr lang="en-US" altLang="ja-JP" dirty="0">
              <a:latin typeface="宋体" panose="02010600030101010101" pitchFamily="2" charset="-122"/>
              <a:ea typeface="宋体" panose="02010600030101010101" pitchFamily="2" charset="-122"/>
            </a:endParaRPr>
          </a:p>
          <a:p>
            <a:pPr algn="l"/>
            <a:endParaRPr lang="en-US" altLang="ja-JP" dirty="0">
              <a:latin typeface="宋体" panose="02010600030101010101" pitchFamily="2" charset="-122"/>
              <a:ea typeface="宋体" panose="02010600030101010101" pitchFamily="2" charset="-122"/>
            </a:endParaRPr>
          </a:p>
          <a:p>
            <a:pPr algn="l"/>
            <a:r>
              <a:rPr lang="en-US"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视频</a:t>
            </a:r>
            <a:r>
              <a:rPr lang="en-US" altLang="ja-JP" dirty="0">
                <a:latin typeface="宋体" panose="02010600030101010101" pitchFamily="2" charset="-122"/>
                <a:ea typeface="宋体" panose="02010600030101010101" pitchFamily="2" charset="-122"/>
              </a:rPr>
              <a:t>RAM(Video RAM,VRAM)</a:t>
            </a:r>
            <a:endParaRPr lang="en-US"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4134465"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磁盘存储</a:t>
            </a:r>
            <a:endParaRPr lang="en-US" sz="2800" dirty="0">
              <a:latin typeface="宋体" panose="02010600030101010101" pitchFamily="2" charset="-122"/>
              <a:ea typeface="宋体" panose="02010600030101010101" pitchFamily="2" charset="-122"/>
            </a:endParaRPr>
          </a:p>
        </p:txBody>
      </p:sp>
      <p:sp>
        <p:nvSpPr>
          <p:cNvPr id="4" name="TextBox 3"/>
          <p:cNvSpPr txBox="1"/>
          <p:nvPr/>
        </p:nvSpPr>
        <p:spPr>
          <a:xfrm>
            <a:off x="1387018" y="1236618"/>
            <a:ext cx="9417963" cy="369332"/>
          </a:xfrm>
          <a:prstGeom prst="rect">
            <a:avLst/>
          </a:prstGeom>
          <a:noFill/>
        </p:spPr>
        <p:txBody>
          <a:bodyPr wrap="none" rtlCol="0">
            <a:spAutoFit/>
          </a:bodyPr>
          <a:lstStyle/>
          <a:p>
            <a:pPr algn="l"/>
            <a:r>
              <a:rPr lang="ja-JP" altLang="en-US">
                <a:latin typeface="宋体" panose="02010600030101010101" pitchFamily="2" charset="-122"/>
                <a:ea typeface="宋体" panose="02010600030101010101" pitchFamily="2" charset="-122"/>
              </a:rPr>
              <a:t>磁盘容量</a:t>
            </a:r>
            <a:r>
              <a:rPr lang="en-US" altLang="zh-CN" dirty="0">
                <a:latin typeface="宋体" panose="02010600030101010101" pitchFamily="2" charset="-122"/>
                <a:ea typeface="宋体" panose="02010600030101010101" pitchFamily="2" charset="-122"/>
              </a:rPr>
              <a:t>=</a:t>
            </a:r>
            <a:r>
              <a:rPr lang="ja-JP" altLang="en-US">
                <a:solidFill>
                  <a:srgbClr val="FF0000"/>
                </a:solidFill>
                <a:latin typeface="宋体" panose="02010600030101010101" pitchFamily="2" charset="-122"/>
                <a:ea typeface="宋体" panose="02010600030101010101" pitchFamily="2" charset="-122"/>
              </a:rPr>
              <a:t>字节数</a:t>
            </a:r>
            <a:r>
              <a:rPr lang="en-US" altLang="zh-CN" dirty="0">
                <a:solidFill>
                  <a:srgbClr val="FF0000"/>
                </a:solidFill>
                <a:latin typeface="宋体" panose="02010600030101010101" pitchFamily="2" charset="-122"/>
                <a:ea typeface="宋体" panose="02010600030101010101" pitchFamily="2" charset="-122"/>
              </a:rPr>
              <a:t>/</a:t>
            </a:r>
            <a:r>
              <a:rPr lang="ja-JP" altLang="en-US">
                <a:solidFill>
                  <a:srgbClr val="FF0000"/>
                </a:solidFill>
                <a:latin typeface="宋体" panose="02010600030101010101" pitchFamily="2" charset="-122"/>
                <a:ea typeface="宋体" panose="02010600030101010101" pitchFamily="2" charset="-122"/>
              </a:rPr>
              <a:t>扇区</a:t>
            </a:r>
            <a:r>
              <a:rPr lang="zh-CN" altLang="en-US" dirty="0">
                <a:latin typeface="宋体" panose="02010600030101010101" pitchFamily="2" charset="-122"/>
                <a:ea typeface="宋体" panose="02010600030101010101" pitchFamily="2" charset="-122"/>
              </a:rPr>
              <a:t> * </a:t>
            </a:r>
            <a:r>
              <a:rPr lang="ja-JP" altLang="en-US">
                <a:latin typeface="宋体" panose="02010600030101010101" pitchFamily="2" charset="-122"/>
                <a:ea typeface="宋体" panose="02010600030101010101" pitchFamily="2" charset="-122"/>
              </a:rPr>
              <a:t>平均扇数</a:t>
            </a:r>
            <a:r>
              <a:rPr lang="en-US" altLang="zh-CN"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磁道</a:t>
            </a:r>
            <a:r>
              <a:rPr lang="zh-CN" altLang="en-US" dirty="0">
                <a:latin typeface="宋体" panose="02010600030101010101" pitchFamily="2" charset="-122"/>
                <a:ea typeface="宋体" panose="02010600030101010101" pitchFamily="2" charset="-122"/>
              </a:rPr>
              <a:t> * </a:t>
            </a:r>
            <a:r>
              <a:rPr lang="ja-JP" altLang="en-US">
                <a:latin typeface="宋体" panose="02010600030101010101" pitchFamily="2" charset="-122"/>
                <a:ea typeface="宋体" panose="02010600030101010101" pitchFamily="2" charset="-122"/>
              </a:rPr>
              <a:t>磁道数</a:t>
            </a:r>
            <a:r>
              <a:rPr lang="en-US" altLang="zh-CN"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表面</a:t>
            </a:r>
            <a:r>
              <a:rPr lang="zh-CN" altLang="en-US" dirty="0">
                <a:latin typeface="宋体" panose="02010600030101010101" pitchFamily="2" charset="-122"/>
                <a:ea typeface="宋体" panose="02010600030101010101" pitchFamily="2" charset="-122"/>
              </a:rPr>
              <a:t> * </a:t>
            </a:r>
            <a:r>
              <a:rPr lang="ja-JP" altLang="en-US">
                <a:latin typeface="宋体" panose="02010600030101010101" pitchFamily="2" charset="-122"/>
                <a:ea typeface="宋体" panose="02010600030101010101" pitchFamily="2" charset="-122"/>
              </a:rPr>
              <a:t>表面数</a:t>
            </a:r>
            <a:r>
              <a:rPr lang="en-US" altLang="zh-CN"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盘片</a:t>
            </a:r>
            <a:r>
              <a:rPr lang="zh-CN" altLang="en-US" dirty="0">
                <a:latin typeface="宋体" panose="02010600030101010101" pitchFamily="2" charset="-122"/>
                <a:ea typeface="宋体" panose="02010600030101010101" pitchFamily="2" charset="-122"/>
              </a:rPr>
              <a:t> * </a:t>
            </a:r>
            <a:r>
              <a:rPr lang="ja-JP" altLang="en-US">
                <a:latin typeface="宋体" panose="02010600030101010101" pitchFamily="2" charset="-122"/>
                <a:ea typeface="宋体" panose="02010600030101010101" pitchFamily="2" charset="-122"/>
              </a:rPr>
              <a:t>盘片数</a:t>
            </a:r>
            <a:r>
              <a:rPr lang="en-US" altLang="zh-CN"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磁盘</a:t>
            </a:r>
            <a:endParaRPr lang="en-US" dirty="0">
              <a:latin typeface="宋体" panose="02010600030101010101" pitchFamily="2" charset="-122"/>
              <a:ea typeface="宋体" panose="02010600030101010101" pitchFamily="2" charset="-122"/>
            </a:endParaRPr>
          </a:p>
        </p:txBody>
      </p:sp>
      <p:pic>
        <p:nvPicPr>
          <p:cNvPr id="5" name="図 4"/>
          <p:cNvPicPr>
            <a:picLocks noChangeAspect="1"/>
          </p:cNvPicPr>
          <p:nvPr/>
        </p:nvPicPr>
        <p:blipFill>
          <a:blip r:embed="rId1"/>
          <a:stretch>
            <a:fillRect/>
          </a:stretch>
        </p:blipFill>
        <p:spPr>
          <a:xfrm>
            <a:off x="689545" y="2976439"/>
            <a:ext cx="10227734" cy="3798981"/>
          </a:xfrm>
          <a:prstGeom prst="rect">
            <a:avLst/>
          </a:prstGeom>
        </p:spPr>
      </p:pic>
      <p:sp>
        <p:nvSpPr>
          <p:cNvPr id="6" name="テキスト ボックス 5"/>
          <p:cNvSpPr txBox="1"/>
          <p:nvPr/>
        </p:nvSpPr>
        <p:spPr>
          <a:xfrm>
            <a:off x="1387018" y="844034"/>
            <a:ext cx="9648795"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磁盘组成：盘片</a:t>
            </a:r>
            <a:r>
              <a:rPr lang="en-US" altLang="zh-CN">
                <a:latin typeface="宋体" panose="02010600030101010101" pitchFamily="2" charset="-122"/>
                <a:ea typeface="宋体" panose="02010600030101010101" pitchFamily="2" charset="-122"/>
              </a:rPr>
              <a:t>(platter)</a:t>
            </a:r>
            <a:r>
              <a:rPr lang="zh-CN" altLang="en-US">
                <a:latin typeface="宋体" panose="02010600030101010101" pitchFamily="2" charset="-122"/>
                <a:ea typeface="宋体" panose="02010600030101010101" pitchFamily="2" charset="-122"/>
              </a:rPr>
              <a:t>、表面</a:t>
            </a:r>
            <a:r>
              <a:rPr lang="en-US" altLang="zh-CN">
                <a:latin typeface="宋体" panose="02010600030101010101" pitchFamily="2" charset="-122"/>
                <a:ea typeface="宋体" panose="02010600030101010101" pitchFamily="2" charset="-122"/>
              </a:rPr>
              <a:t>(surface)</a:t>
            </a:r>
            <a:r>
              <a:rPr lang="zh-CN" altLang="en-US">
                <a:latin typeface="宋体" panose="02010600030101010101" pitchFamily="2" charset="-122"/>
                <a:ea typeface="宋体" panose="02010600030101010101" pitchFamily="2" charset="-122"/>
              </a:rPr>
              <a:t>、磁道</a:t>
            </a:r>
            <a:r>
              <a:rPr lang="en-US" altLang="zh-CN">
                <a:latin typeface="宋体" panose="02010600030101010101" pitchFamily="2" charset="-122"/>
                <a:ea typeface="宋体" panose="02010600030101010101" pitchFamily="2" charset="-122"/>
              </a:rPr>
              <a:t>(track)</a:t>
            </a:r>
            <a:r>
              <a:rPr lang="zh-CN" altLang="en-US">
                <a:latin typeface="宋体" panose="02010600030101010101" pitchFamily="2" charset="-122"/>
                <a:ea typeface="宋体" panose="02010600030101010101" pitchFamily="2" charset="-122"/>
              </a:rPr>
              <a:t>、主轴</a:t>
            </a:r>
            <a:r>
              <a:rPr lang="en-US" altLang="zh-CN">
                <a:latin typeface="宋体" panose="02010600030101010101" pitchFamily="2" charset="-122"/>
                <a:ea typeface="宋体" panose="02010600030101010101" pitchFamily="2" charset="-122"/>
              </a:rPr>
              <a:t>(spindle)</a:t>
            </a:r>
            <a:r>
              <a:rPr lang="zh-CN" altLang="en-US">
                <a:latin typeface="宋体" panose="02010600030101010101" pitchFamily="2" charset="-122"/>
                <a:ea typeface="宋体" panose="02010600030101010101" pitchFamily="2" charset="-122"/>
              </a:rPr>
              <a:t>、扇区</a:t>
            </a:r>
            <a:r>
              <a:rPr lang="en-US" altLang="zh-CN">
                <a:latin typeface="宋体" panose="02010600030101010101" pitchFamily="2" charset="-122"/>
                <a:ea typeface="宋体" panose="02010600030101010101" pitchFamily="2" charset="-122"/>
              </a:rPr>
              <a:t>(sector)</a:t>
            </a:r>
            <a:endParaRPr lang="zh-CN" altLang="en-US">
              <a:latin typeface="宋体" panose="02010600030101010101" pitchFamily="2" charset="-122"/>
              <a:ea typeface="宋体" panose="02010600030101010101" pitchFamily="2" charset="-122"/>
            </a:endParaRPr>
          </a:p>
        </p:txBody>
      </p:sp>
      <p:sp>
        <p:nvSpPr>
          <p:cNvPr id="7" name="テキスト ボックス 6"/>
          <p:cNvSpPr txBox="1"/>
          <p:nvPr/>
        </p:nvSpPr>
        <p:spPr>
          <a:xfrm>
            <a:off x="1364644" y="1629202"/>
            <a:ext cx="9302547" cy="923330"/>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记录密度</a:t>
            </a:r>
            <a:r>
              <a:rPr lang="en-US" altLang="zh-CN">
                <a:latin typeface="宋体" panose="02010600030101010101" pitchFamily="2" charset="-122"/>
                <a:ea typeface="宋体" panose="02010600030101010101" pitchFamily="2" charset="-122"/>
              </a:rPr>
              <a:t>(recording density)(</a:t>
            </a:r>
            <a:r>
              <a:rPr lang="zh-CN" altLang="en-US">
                <a:latin typeface="宋体" panose="02010600030101010101" pitchFamily="2" charset="-122"/>
                <a:ea typeface="宋体" panose="02010600030101010101" pitchFamily="2" charset="-122"/>
              </a:rPr>
              <a:t>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英寸</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磁道一英寸的段中可以放入的位数</a:t>
            </a:r>
            <a:endParaRPr lang="en-US" altLang="zh-CN">
              <a:latin typeface="宋体" panose="02010600030101010101" pitchFamily="2" charset="-122"/>
              <a:ea typeface="宋体" panose="02010600030101010101" pitchFamily="2" charset="-122"/>
            </a:endParaRPr>
          </a:p>
          <a:p>
            <a:pPr algn="l"/>
            <a:r>
              <a:rPr lang="zh-CN" altLang="en-US">
                <a:latin typeface="宋体" panose="02010600030101010101" pitchFamily="2" charset="-122"/>
                <a:ea typeface="宋体" panose="02010600030101010101" pitchFamily="2" charset="-122"/>
              </a:rPr>
              <a:t>磁道密度</a:t>
            </a:r>
            <a:r>
              <a:rPr lang="en-US" altLang="zh-CN">
                <a:latin typeface="宋体" panose="02010600030101010101" pitchFamily="2" charset="-122"/>
                <a:ea typeface="宋体" panose="02010600030101010101" pitchFamily="2" charset="-122"/>
              </a:rPr>
              <a:t>(track density)(</a:t>
            </a:r>
            <a:r>
              <a:rPr lang="zh-CN" altLang="en-US">
                <a:latin typeface="宋体" panose="02010600030101010101" pitchFamily="2" charset="-122"/>
                <a:ea typeface="宋体" panose="02010600030101010101" pitchFamily="2" charset="-122"/>
              </a:rPr>
              <a:t>道</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英寸</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从盘片中心出发半径上一英寸的段内可以有的磁道数</a:t>
            </a:r>
            <a:endParaRPr lang="en-US" altLang="zh-CN">
              <a:latin typeface="宋体" panose="02010600030101010101" pitchFamily="2" charset="-122"/>
              <a:ea typeface="宋体" panose="02010600030101010101" pitchFamily="2" charset="-122"/>
            </a:endParaRPr>
          </a:p>
          <a:p>
            <a:pPr algn="l"/>
            <a:r>
              <a:rPr lang="zh-CN" altLang="en-US">
                <a:latin typeface="宋体" panose="02010600030101010101" pitchFamily="2" charset="-122"/>
                <a:ea typeface="宋体" panose="02010600030101010101" pitchFamily="2" charset="-122"/>
              </a:rPr>
              <a:t>面密度</a:t>
            </a:r>
            <a:r>
              <a:rPr lang="en-US" altLang="zh-CN">
                <a:latin typeface="宋体" panose="02010600030101010101" pitchFamily="2" charset="-122"/>
                <a:ea typeface="宋体" panose="02010600030101010101" pitchFamily="2" charset="-122"/>
              </a:rPr>
              <a:t>(areal density)(</a:t>
            </a:r>
            <a:r>
              <a:rPr lang="zh-CN" altLang="en-US">
                <a:latin typeface="宋体" panose="02010600030101010101" pitchFamily="2" charset="-122"/>
                <a:ea typeface="宋体" panose="02010600030101010101" pitchFamily="2" charset="-122"/>
              </a:rPr>
              <a:t>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平方英寸</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记录密度*磁道密度</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4134465"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磁盘存储</a:t>
            </a:r>
            <a:endParaRPr lang="en-US" sz="2800" dirty="0">
              <a:latin typeface="宋体" panose="02010600030101010101" pitchFamily="2" charset="-122"/>
              <a:ea typeface="宋体" panose="02010600030101010101" pitchFamily="2" charset="-122"/>
            </a:endParaRPr>
          </a:p>
        </p:txBody>
      </p:sp>
      <p:pic>
        <p:nvPicPr>
          <p:cNvPr id="3" name="図 2"/>
          <p:cNvPicPr>
            <a:picLocks noChangeAspect="1"/>
          </p:cNvPicPr>
          <p:nvPr/>
        </p:nvPicPr>
        <p:blipFill>
          <a:blip r:embed="rId1"/>
          <a:stretch>
            <a:fillRect/>
          </a:stretch>
        </p:blipFill>
        <p:spPr>
          <a:xfrm>
            <a:off x="0" y="2956015"/>
            <a:ext cx="12192000" cy="3901985"/>
          </a:xfrm>
          <a:prstGeom prst="rect">
            <a:avLst/>
          </a:prstGeom>
        </p:spPr>
      </p:pic>
      <p:sp>
        <p:nvSpPr>
          <p:cNvPr id="4" name="テキスト ボックス 3"/>
          <p:cNvSpPr txBox="1"/>
          <p:nvPr/>
        </p:nvSpPr>
        <p:spPr>
          <a:xfrm>
            <a:off x="1701800" y="884767"/>
            <a:ext cx="7917552"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寻道时间 </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seek</a:t>
            </a:r>
            <a:r>
              <a:rPr lang="zh-CN" altLang="en-US">
                <a:latin typeface="宋体" panose="02010600030101010101" pitchFamily="2" charset="-122"/>
                <a:ea typeface="宋体" panose="02010600030101010101" pitchFamily="2" charset="-122"/>
              </a:rPr>
              <a:t>，依赖于读</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写头以前的位置和传动臂在盘面上移动的速度。</a:t>
            </a:r>
            <a:endParaRPr lang="zh-CN" altLang="en-US">
              <a:latin typeface="宋体" panose="02010600030101010101" pitchFamily="2" charset="-122"/>
              <a:ea typeface="宋体" panose="02010600030101010101" pitchFamily="2" charset="-122"/>
            </a:endParaRPr>
          </a:p>
        </p:txBody>
      </p:sp>
      <p:sp>
        <p:nvSpPr>
          <p:cNvPr id="5" name="テキスト ボックス 4"/>
          <p:cNvSpPr txBox="1"/>
          <p:nvPr/>
        </p:nvSpPr>
        <p:spPr>
          <a:xfrm>
            <a:off x="1701800" y="1254099"/>
            <a:ext cx="7225055" cy="646331"/>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旋转时间：最大旋转时间</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max rotation</a:t>
            </a:r>
            <a:r>
              <a:rPr lang="en-US" altLang="zh-CN">
                <a:latin typeface="宋体" panose="02010600030101010101" pitchFamily="2" charset="-122"/>
                <a:ea typeface="宋体" panose="02010600030101010101" pitchFamily="2" charset="-122"/>
              </a:rPr>
              <a:t>=1/RPM(Revolutions Per Minute)</a:t>
            </a:r>
            <a:endParaRPr lang="en-US" altLang="zh-CN">
              <a:latin typeface="宋体" panose="02010600030101010101" pitchFamily="2" charset="-122"/>
              <a:ea typeface="宋体" panose="02010600030101010101" pitchFamily="2" charset="-122"/>
            </a:endParaRPr>
          </a:p>
          <a:p>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平均旋转时间</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avg rotation</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max rotation</a:t>
            </a:r>
            <a:r>
              <a:rPr lang="en-US" altLang="zh-CN">
                <a:latin typeface="宋体" panose="02010600030101010101" pitchFamily="2" charset="-122"/>
                <a:ea typeface="宋体" panose="02010600030101010101" pitchFamily="2" charset="-122"/>
              </a:rPr>
              <a:t>/2</a:t>
            </a:r>
            <a:endParaRPr lang="zh-CN" altLang="en-US">
              <a:latin typeface="宋体" panose="02010600030101010101" pitchFamily="2" charset="-122"/>
              <a:ea typeface="宋体" panose="02010600030101010101" pitchFamily="2" charset="-122"/>
            </a:endParaRPr>
          </a:p>
        </p:txBody>
      </p:sp>
      <p:sp>
        <p:nvSpPr>
          <p:cNvPr id="6" name="テキスト ボックス 5"/>
          <p:cNvSpPr txBox="1"/>
          <p:nvPr/>
        </p:nvSpPr>
        <p:spPr>
          <a:xfrm>
            <a:off x="1701800" y="1902360"/>
            <a:ext cx="4801314"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传送时间：</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avg transfer</a:t>
            </a:r>
            <a:r>
              <a:rPr lang="en-US" altLang="zh-CN">
                <a:latin typeface="宋体" panose="02010600030101010101" pitchFamily="2" charset="-122"/>
                <a:ea typeface="宋体" panose="02010600030101010101" pitchFamily="2" charset="-122"/>
              </a:rPr>
              <a:t>=1/RPM*1/(</a:t>
            </a:r>
            <a:r>
              <a:rPr lang="zh-CN" altLang="en-US">
                <a:latin typeface="宋体" panose="02010600030101010101" pitchFamily="2" charset="-122"/>
                <a:ea typeface="宋体" panose="02010600030101010101" pitchFamily="2" charset="-122"/>
              </a:rPr>
              <a:t>平均扇区数</a:t>
            </a:r>
            <a:r>
              <a:rPr lang="en-US" altLang="zh-CN">
                <a:latin typeface="宋体" panose="02010600030101010101" pitchFamily="2" charset="-122"/>
                <a:ea typeface="宋体" panose="02010600030101010101" pitchFamily="2" charset="-122"/>
              </a:rPr>
              <a:t>)</a:t>
            </a:r>
            <a:endParaRPr lang="zh-CN" altLang="en-US">
              <a:latin typeface="宋体" panose="02010600030101010101" pitchFamily="2" charset="-122"/>
              <a:ea typeface="宋体" panose="02010600030101010101" pitchFamily="2" charset="-122"/>
            </a:endParaRPr>
          </a:p>
        </p:txBody>
      </p:sp>
      <p:sp>
        <p:nvSpPr>
          <p:cNvPr id="7" name="テキスト ボックス 6"/>
          <p:cNvSpPr txBox="1"/>
          <p:nvPr/>
        </p:nvSpPr>
        <p:spPr>
          <a:xfrm>
            <a:off x="1701800" y="2434452"/>
            <a:ext cx="5638082"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访问时间：</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access</a:t>
            </a:r>
            <a:r>
              <a:rPr lang="en-US" altLang="zh-CN">
                <a:latin typeface="宋体" panose="02010600030101010101" pitchFamily="2" charset="-122"/>
                <a:ea typeface="宋体" panose="02010600030101010101" pitchFamily="2" charset="-122"/>
              </a:rPr>
              <a:t> = T</a:t>
            </a:r>
            <a:r>
              <a:rPr lang="en-US" altLang="zh-CN" baseline="-25000">
                <a:latin typeface="宋体" panose="02010600030101010101" pitchFamily="2" charset="-122"/>
                <a:ea typeface="宋体" panose="02010600030101010101" pitchFamily="2" charset="-122"/>
              </a:rPr>
              <a:t>avg seek </a:t>
            </a:r>
            <a:r>
              <a:rPr lang="en-US" altLang="zh-CN"/>
              <a:t>+ </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avg rotation  </a:t>
            </a:r>
            <a:r>
              <a:rPr lang="en-US" altLang="zh-CN"/>
              <a:t>+ </a:t>
            </a:r>
            <a:r>
              <a:rPr lang="en-US" altLang="zh-CN">
                <a:latin typeface="宋体" panose="02010600030101010101" pitchFamily="2" charset="-122"/>
                <a:ea typeface="宋体" panose="02010600030101010101" pitchFamily="2" charset="-122"/>
              </a:rPr>
              <a:t>T</a:t>
            </a:r>
            <a:r>
              <a:rPr lang="en-US" altLang="zh-CN" baseline="-25000">
                <a:latin typeface="宋体" panose="02010600030101010101" pitchFamily="2" charset="-122"/>
                <a:ea typeface="宋体" panose="02010600030101010101" pitchFamily="2" charset="-122"/>
              </a:rPr>
              <a:t>avg transfer</a:t>
            </a:r>
            <a:endParaRPr lang="en-US" altLang="zh-CN">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1364644" y="82580"/>
            <a:ext cx="4134465"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磁盘存储</a:t>
            </a:r>
            <a:endParaRPr lang="en-US" sz="2800" dirty="0">
              <a:latin typeface="宋体" panose="02010600030101010101" pitchFamily="2" charset="-122"/>
              <a:ea typeface="宋体" panose="02010600030101010101" pitchFamily="2" charset="-122"/>
            </a:endParaRPr>
          </a:p>
        </p:txBody>
      </p:sp>
      <p:pic>
        <p:nvPicPr>
          <p:cNvPr id="5" name="図 4"/>
          <p:cNvPicPr>
            <a:picLocks noChangeAspect="1"/>
          </p:cNvPicPr>
          <p:nvPr/>
        </p:nvPicPr>
        <p:blipFill>
          <a:blip r:embed="rId1"/>
          <a:stretch>
            <a:fillRect/>
          </a:stretch>
        </p:blipFill>
        <p:spPr>
          <a:xfrm>
            <a:off x="1309611" y="1097178"/>
            <a:ext cx="6499411" cy="5745450"/>
          </a:xfrm>
          <a:prstGeom prst="rect">
            <a:avLst/>
          </a:prstGeom>
        </p:spPr>
      </p:pic>
      <p:sp>
        <p:nvSpPr>
          <p:cNvPr id="6" name="テキスト ボックス 5"/>
          <p:cNvSpPr txBox="1"/>
          <p:nvPr/>
        </p:nvSpPr>
        <p:spPr>
          <a:xfrm>
            <a:off x="1364644" y="673100"/>
            <a:ext cx="4570482"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直接内存访问</a:t>
            </a:r>
            <a:r>
              <a:rPr lang="en-US" altLang="zh-CN">
                <a:latin typeface="宋体" panose="02010600030101010101" pitchFamily="2" charset="-122"/>
                <a:ea typeface="宋体" panose="02010600030101010101" pitchFamily="2" charset="-122"/>
              </a:rPr>
              <a:t>(Direct Memory Access DMA)</a:t>
            </a:r>
            <a:endParaRPr lang="zh-CN" altLang="en-US">
              <a:latin typeface="宋体" panose="02010600030101010101" pitchFamily="2" charset="-122"/>
              <a:ea typeface="宋体" panose="02010600030101010101" pitchFamily="2" charset="-122"/>
            </a:endParaRPr>
          </a:p>
        </p:txBody>
      </p:sp>
      <p:cxnSp>
        <p:nvCxnSpPr>
          <p:cNvPr id="21" name="直線コネクタ 20"/>
          <p:cNvCxnSpPr/>
          <p:nvPr/>
        </p:nvCxnSpPr>
        <p:spPr>
          <a:xfrm>
            <a:off x="3069167" y="3217333"/>
            <a:ext cx="123613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4305300" y="3217333"/>
            <a:ext cx="0" cy="7905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4305300" y="4007857"/>
            <a:ext cx="833967"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139267" y="4007857"/>
            <a:ext cx="0" cy="1440443"/>
          </a:xfrm>
          <a:prstGeom prst="line">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5710767" y="3750733"/>
            <a:ext cx="0" cy="169756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853516" y="3750733"/>
            <a:ext cx="857251"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4853516" y="3251201"/>
            <a:ext cx="0" cy="49953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853516" y="3251200"/>
            <a:ext cx="1242484" cy="0"/>
          </a:xfrm>
          <a:prstGeom prst="line">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5435600" y="3949700"/>
            <a:ext cx="0" cy="14986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23939" y="3949700"/>
            <a:ext cx="911661"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V="1">
            <a:off x="4523939" y="2692400"/>
            <a:ext cx="0" cy="12573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a:off x="3826933" y="2692400"/>
            <a:ext cx="697006" cy="0"/>
          </a:xfrm>
          <a:prstGeom prst="line">
            <a:avLst/>
          </a:prstGeom>
          <a:ln w="15875">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3310951" y="3032667"/>
            <a:ext cx="300082" cy="369332"/>
          </a:xfrm>
          <a:prstGeom prst="rect">
            <a:avLst/>
          </a:prstGeom>
          <a:noFill/>
        </p:spPr>
        <p:txBody>
          <a:bodyPr wrap="none" rtlCol="0">
            <a:spAutoFit/>
          </a:bodyPr>
          <a:lstStyle/>
          <a:p>
            <a:pPr algn="l"/>
            <a:r>
              <a:rPr lang="en-US" altLang="zh-CN">
                <a:solidFill>
                  <a:schemeClr val="accent5">
                    <a:lumMod val="75000"/>
                  </a:schemeClr>
                </a:solidFill>
                <a:latin typeface="宋体" panose="02010600030101010101" pitchFamily="2" charset="-122"/>
                <a:ea typeface="宋体" panose="02010600030101010101" pitchFamily="2" charset="-122"/>
              </a:rPr>
              <a:t>1</a:t>
            </a:r>
            <a:endParaRPr lang="zh-CN" altLang="en-US">
              <a:solidFill>
                <a:schemeClr val="accent5">
                  <a:lumMod val="75000"/>
                </a:schemeClr>
              </a:solidFill>
              <a:latin typeface="宋体" panose="02010600030101010101" pitchFamily="2" charset="-122"/>
              <a:ea typeface="宋体" panose="02010600030101010101" pitchFamily="2" charset="-122"/>
            </a:endParaRPr>
          </a:p>
        </p:txBody>
      </p:sp>
      <p:sp>
        <p:nvSpPr>
          <p:cNvPr id="68" name="テキスト ボックス 67"/>
          <p:cNvSpPr txBox="1"/>
          <p:nvPr/>
        </p:nvSpPr>
        <p:spPr>
          <a:xfrm>
            <a:off x="5622715" y="4022157"/>
            <a:ext cx="45719" cy="369332"/>
          </a:xfrm>
          <a:prstGeom prst="rect">
            <a:avLst/>
          </a:prstGeom>
          <a:noFill/>
        </p:spPr>
        <p:txBody>
          <a:bodyPr wrap="square" rtlCol="0">
            <a:spAutoFit/>
          </a:bodyPr>
          <a:lstStyle/>
          <a:p>
            <a:pPr algn="l"/>
            <a:r>
              <a:rPr lang="en-US" altLang="zh-CN">
                <a:solidFill>
                  <a:schemeClr val="accent5">
                    <a:lumMod val="75000"/>
                  </a:schemeClr>
                </a:solidFill>
                <a:latin typeface="宋体" panose="02010600030101010101" pitchFamily="2" charset="-122"/>
                <a:ea typeface="宋体" panose="02010600030101010101" pitchFamily="2" charset="-122"/>
              </a:rPr>
              <a:t>2</a:t>
            </a:r>
            <a:endParaRPr lang="zh-CN" altLang="en-US">
              <a:solidFill>
                <a:schemeClr val="accent5">
                  <a:lumMod val="75000"/>
                </a:schemeClr>
              </a:solidFill>
              <a:latin typeface="宋体" panose="02010600030101010101" pitchFamily="2" charset="-122"/>
              <a:ea typeface="宋体" panose="02010600030101010101" pitchFamily="2" charset="-122"/>
            </a:endParaRPr>
          </a:p>
        </p:txBody>
      </p:sp>
      <p:sp>
        <p:nvSpPr>
          <p:cNvPr id="69" name="テキスト ボックス 68"/>
          <p:cNvSpPr txBox="1"/>
          <p:nvPr/>
        </p:nvSpPr>
        <p:spPr>
          <a:xfrm>
            <a:off x="5264392" y="3755997"/>
            <a:ext cx="300082" cy="369332"/>
          </a:xfrm>
          <a:prstGeom prst="rect">
            <a:avLst/>
          </a:prstGeom>
          <a:noFill/>
        </p:spPr>
        <p:txBody>
          <a:bodyPr wrap="none" rtlCol="0">
            <a:spAutoFit/>
          </a:bodyPr>
          <a:lstStyle/>
          <a:p>
            <a:pPr algn="l"/>
            <a:r>
              <a:rPr lang="en-US" altLang="zh-CN">
                <a:solidFill>
                  <a:schemeClr val="accent5">
                    <a:lumMod val="75000"/>
                  </a:schemeClr>
                </a:solidFill>
                <a:latin typeface="宋体" panose="02010600030101010101" pitchFamily="2" charset="-122"/>
                <a:ea typeface="宋体" panose="02010600030101010101" pitchFamily="2" charset="-122"/>
              </a:rPr>
              <a:t>3</a:t>
            </a:r>
            <a:endParaRPr lang="zh-CN" altLang="en-US">
              <a:solidFill>
                <a:schemeClr val="accent5">
                  <a:lumMod val="75000"/>
                </a:schemeClr>
              </a:solidFill>
              <a:latin typeface="宋体" panose="02010600030101010101" pitchFamily="2" charset="-122"/>
              <a:ea typeface="宋体" panose="02010600030101010101" pitchFamily="2" charset="-122"/>
            </a:endParaRPr>
          </a:p>
        </p:txBody>
      </p:sp>
      <p:sp>
        <p:nvSpPr>
          <p:cNvPr id="70" name="テキスト ボックス 69"/>
          <p:cNvSpPr txBox="1"/>
          <p:nvPr/>
        </p:nvSpPr>
        <p:spPr>
          <a:xfrm>
            <a:off x="7737055" y="969433"/>
            <a:ext cx="4196712" cy="2031325"/>
          </a:xfrm>
          <a:prstGeom prst="rect">
            <a:avLst/>
          </a:prstGeom>
          <a:noFill/>
        </p:spPr>
        <p:txBody>
          <a:bodyPr wrap="square" rtlCol="0">
            <a:spAutoFit/>
          </a:bodyPr>
          <a:lstStyle/>
          <a:p>
            <a:pPr algn="l"/>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通过将命令、逻辑块号和目的内存地址写道磁盘相关联的内存映射地址，发起一个磁盘读</a:t>
            </a:r>
            <a:endParaRPr lang="en-US" altLang="zh-CN">
              <a:latin typeface="宋体" panose="02010600030101010101" pitchFamily="2" charset="-122"/>
              <a:ea typeface="宋体" panose="02010600030101010101" pitchFamily="2" charset="-122"/>
            </a:endParaRPr>
          </a:p>
          <a:p>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、磁盘控制器读取数据，并执行到主存的</a:t>
            </a:r>
            <a:r>
              <a:rPr lang="en-US" altLang="zh-CN">
                <a:latin typeface="宋体" panose="02010600030101010101" pitchFamily="2" charset="-122"/>
                <a:ea typeface="宋体" panose="02010600030101010101" pitchFamily="2" charset="-122"/>
              </a:rPr>
              <a:t>DMA</a:t>
            </a:r>
            <a:r>
              <a:rPr lang="zh-CN" altLang="en-US">
                <a:latin typeface="宋体" panose="02010600030101010101" pitchFamily="2" charset="-122"/>
                <a:ea typeface="宋体" panose="02010600030101010101" pitchFamily="2" charset="-122"/>
              </a:rPr>
              <a:t>传送</a:t>
            </a:r>
            <a:endParaRPr lang="zh-CN" altLang="en-US">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、当</a:t>
            </a:r>
            <a:r>
              <a:rPr lang="en-US" altLang="zh-CN">
                <a:latin typeface="宋体" panose="02010600030101010101" pitchFamily="2" charset="-122"/>
                <a:ea typeface="宋体" panose="02010600030101010101" pitchFamily="2" charset="-122"/>
              </a:rPr>
              <a:t>DMA</a:t>
            </a:r>
            <a:r>
              <a:rPr lang="zh-CN" altLang="en-US">
                <a:latin typeface="宋体" panose="02010600030101010101" pitchFamily="2" charset="-122"/>
                <a:ea typeface="宋体" panose="02010600030101010101" pitchFamily="2" charset="-122"/>
              </a:rPr>
              <a:t>传送完成时，磁盘控制器用中断的方式通知</a:t>
            </a:r>
            <a:r>
              <a:rPr lang="en-US" altLang="zh-CN">
                <a:latin typeface="宋体" panose="02010600030101010101" pitchFamily="2" charset="-122"/>
                <a:ea typeface="宋体" panose="02010600030101010101" pitchFamily="2" charset="-122"/>
              </a:rPr>
              <a:t>CPU</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1364644" y="82580"/>
            <a:ext cx="8084264"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固态硬盘</a:t>
            </a:r>
            <a:r>
              <a:rPr lang="en-US" altLang="zh-CN" sz="2800">
                <a:latin typeface="宋体" panose="02010600030101010101" pitchFamily="2" charset="-122"/>
                <a:ea typeface="宋体" panose="02010600030101010101" pitchFamily="2" charset="-122"/>
              </a:rPr>
              <a:t>(Solid State Disk,SSD)</a:t>
            </a:r>
            <a:endParaRPr lang="en-US" sz="2800" dirty="0">
              <a:latin typeface="宋体" panose="02010600030101010101" pitchFamily="2" charset="-122"/>
              <a:ea typeface="宋体" panose="02010600030101010101" pitchFamily="2" charset="-122"/>
            </a:endParaRPr>
          </a:p>
        </p:txBody>
      </p:sp>
      <p:pic>
        <p:nvPicPr>
          <p:cNvPr id="5" name="図 4"/>
          <p:cNvPicPr>
            <a:picLocks noChangeAspect="1"/>
          </p:cNvPicPr>
          <p:nvPr/>
        </p:nvPicPr>
        <p:blipFill>
          <a:blip r:embed="rId1"/>
          <a:stretch>
            <a:fillRect/>
          </a:stretch>
        </p:blipFill>
        <p:spPr>
          <a:xfrm>
            <a:off x="3" y="1318084"/>
            <a:ext cx="12192000" cy="49414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3891" y="141440"/>
            <a:ext cx="3416320"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endParaRPr lang="en-US" altLang="ja-JP" sz="2800" dirty="0">
              <a:latin typeface="宋体" panose="02010600030101010101" pitchFamily="2" charset="-122"/>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1650535" y="2544535"/>
            <a:ext cx="6210280" cy="3586437"/>
          </a:xfrm>
          <a:prstGeom prst="rect">
            <a:avLst/>
          </a:prstGeom>
        </p:spPr>
      </p:pic>
      <p:sp>
        <p:nvSpPr>
          <p:cNvPr id="4" name="TextBox 3"/>
          <p:cNvSpPr txBox="1"/>
          <p:nvPr/>
        </p:nvSpPr>
        <p:spPr>
          <a:xfrm>
            <a:off x="1743892" y="1018902"/>
            <a:ext cx="8993778" cy="923330"/>
          </a:xfrm>
          <a:prstGeom prst="rect">
            <a:avLst/>
          </a:prstGeom>
          <a:noFill/>
        </p:spPr>
        <p:txBody>
          <a:bodyPr wrap="square" rtlCol="0">
            <a:spAutoFit/>
          </a:bodyPr>
          <a:lstStyle/>
          <a:p>
            <a:pPr algn="l"/>
            <a:r>
              <a:rPr lang="ja-JP" altLang="en-US">
                <a:latin typeface="宋体" panose="02010600030101010101" pitchFamily="2" charset="-122"/>
                <a:ea typeface="宋体" panose="02010600030101010101" pitchFamily="2" charset="-122"/>
              </a:rPr>
              <a:t>使用高速缓存的过程称为缓存</a:t>
            </a:r>
            <a:r>
              <a:rPr lang="en-US" altLang="ja-JP" dirty="0">
                <a:latin typeface="宋体" panose="02010600030101010101" pitchFamily="2" charset="-122"/>
                <a:ea typeface="宋体" panose="02010600030101010101" pitchFamily="2" charset="-122"/>
              </a:rPr>
              <a:t>(caching)</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位于</a:t>
            </a:r>
            <a:r>
              <a:rPr lang="en-US" altLang="ja-JP" dirty="0">
                <a:latin typeface="宋体" panose="02010600030101010101" pitchFamily="2" charset="-122"/>
                <a:ea typeface="宋体" panose="02010600030101010101" pitchFamily="2" charset="-122"/>
              </a:rPr>
              <a:t>k</a:t>
            </a:r>
            <a:r>
              <a:rPr lang="ja-JP" altLang="en-US">
                <a:latin typeface="宋体" panose="02010600030101010101" pitchFamily="2" charset="-122"/>
                <a:ea typeface="宋体" panose="02010600030101010101" pitchFamily="2" charset="-122"/>
              </a:rPr>
              <a:t>层的更快更小的存储设备作为位于</a:t>
            </a:r>
            <a:r>
              <a:rPr lang="en-US" altLang="ja-JP"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+1</a:t>
            </a:r>
            <a:r>
              <a:rPr lang="ja-JP" altLang="en-US">
                <a:latin typeface="宋体" panose="02010600030101010101" pitchFamily="2" charset="-122"/>
                <a:ea typeface="宋体" panose="02010600030101010101" pitchFamily="2" charset="-122"/>
              </a:rPr>
              <a:t>层的更慢更大的存储设备的缓存</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数据总是以</a:t>
            </a:r>
            <a:r>
              <a:rPr lang="ja-JP" altLang="en-US">
                <a:solidFill>
                  <a:srgbClr val="FF0000"/>
                </a:solidFill>
                <a:latin typeface="宋体" panose="02010600030101010101" pitchFamily="2" charset="-122"/>
                <a:ea typeface="宋体" panose="02010600030101010101" pitchFamily="2" charset="-122"/>
              </a:rPr>
              <a:t>块</a:t>
            </a:r>
            <a:r>
              <a:rPr lang="en-US" altLang="ja-JP" dirty="0">
                <a:solidFill>
                  <a:srgbClr val="FF0000"/>
                </a:solidFill>
                <a:latin typeface="宋体" panose="02010600030101010101" pitchFamily="2" charset="-122"/>
                <a:ea typeface="宋体" panose="02010600030101010101" pitchFamily="2" charset="-122"/>
              </a:rPr>
              <a:t>(block)</a:t>
            </a:r>
            <a:r>
              <a:rPr lang="ja-JP" altLang="en-US">
                <a:latin typeface="宋体" panose="02010600030101010101" pitchFamily="2" charset="-122"/>
                <a:ea typeface="宋体" panose="02010600030101010101" pitchFamily="2" charset="-122"/>
              </a:rPr>
              <a:t>大小作为传送单元</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在</a:t>
            </a:r>
            <a:r>
              <a:rPr lang="en-US" altLang="ja-JP" dirty="0">
                <a:latin typeface="宋体" panose="02010600030101010101" pitchFamily="2" charset="-122"/>
                <a:ea typeface="宋体" panose="02010600030101010101" pitchFamily="2" charset="-122"/>
              </a:rPr>
              <a:t>k</a:t>
            </a:r>
            <a:r>
              <a:rPr lang="ja-JP" altLang="en-US">
                <a:latin typeface="宋体" panose="02010600030101010101" pitchFamily="2" charset="-122"/>
                <a:ea typeface="宋体" panose="02010600030101010101" pitchFamily="2" charset="-122"/>
              </a:rPr>
              <a:t>层和</a:t>
            </a:r>
            <a:r>
              <a:rPr lang="en-US" altLang="ja-JP"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+1</a:t>
            </a:r>
            <a:r>
              <a:rPr lang="ja-JP" altLang="en-US">
                <a:latin typeface="宋体" panose="02010600030101010101" pitchFamily="2" charset="-122"/>
                <a:ea typeface="宋体" panose="02010600030101010101" pitchFamily="2" charset="-122"/>
              </a:rPr>
              <a:t>层之间来回复制</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每个块都有唯一的地址或名字</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大小可变</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也可以固定大小</a:t>
            </a:r>
            <a:r>
              <a:rPr lang="zh-CN" altLang="en-US" dirty="0">
                <a:latin typeface="宋体" panose="02010600030101010101" pitchFamily="2" charset="-122"/>
                <a:ea typeface="宋体" panose="02010600030101010101" pitchFamily="2" charset="-122"/>
              </a:rPr>
              <a:t>。</a:t>
            </a:r>
            <a:endParaRPr lang="en-US" dirty="0">
              <a:latin typeface="宋体" panose="02010600030101010101" pitchFamily="2"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stretch>
            <a:fillRect/>
          </a:stretch>
        </p:blipFill>
        <p:spPr>
          <a:xfrm>
            <a:off x="0" y="1293425"/>
            <a:ext cx="12192000" cy="5109350"/>
          </a:xfrm>
          <a:prstGeom prst="rect">
            <a:avLst/>
          </a:prstGeom>
        </p:spPr>
      </p:pic>
      <p:sp>
        <p:nvSpPr>
          <p:cNvPr id="5" name="TextBox 1"/>
          <p:cNvSpPr txBox="1"/>
          <p:nvPr/>
        </p:nvSpPr>
        <p:spPr>
          <a:xfrm>
            <a:off x="1743891" y="141440"/>
            <a:ext cx="3416320"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endParaRPr lang="en-US" altLang="ja-JP" sz="2800" dirty="0">
              <a:latin typeface="宋体" panose="02010600030101010101" pitchFamily="2" charset="-122"/>
              <a:ea typeface="宋体" panose="02010600030101010101" pitchFamily="2" charset="-122"/>
            </a:endParaRPr>
          </a:p>
        </p:txBody>
      </p:sp>
      <p:sp>
        <p:nvSpPr>
          <p:cNvPr id="6" name="テキスト ボックス 5"/>
          <p:cNvSpPr txBox="1"/>
          <p:nvPr/>
        </p:nvSpPr>
        <p:spPr>
          <a:xfrm>
            <a:off x="0" y="6485727"/>
            <a:ext cx="10572125" cy="276999"/>
          </a:xfrm>
          <a:prstGeom prst="rect">
            <a:avLst/>
          </a:prstGeom>
          <a:noFill/>
        </p:spPr>
        <p:txBody>
          <a:bodyPr wrap="none" rtlCol="0">
            <a:spAutoFit/>
          </a:bodyPr>
          <a:lstStyle/>
          <a:p>
            <a:pPr algn="l"/>
            <a:r>
              <a:rPr lang="en-US" altLang="zh-CN" sz="1200">
                <a:latin typeface="宋体" panose="02010600030101010101" pitchFamily="2" charset="-122"/>
                <a:ea typeface="宋体" panose="02010600030101010101" pitchFamily="2" charset="-122"/>
              </a:rPr>
              <a:t>TLB:</a:t>
            </a:r>
            <a:r>
              <a:rPr lang="zh-CN" altLang="en-US" sz="1200">
                <a:latin typeface="宋体" panose="02010600030101010101" pitchFamily="2" charset="-122"/>
                <a:ea typeface="宋体" panose="02010600030101010101" pitchFamily="2" charset="-122"/>
              </a:rPr>
              <a:t>翻译后备缓冲器</a:t>
            </a:r>
            <a:r>
              <a:rPr lang="en-US" altLang="zh-CN" sz="1200">
                <a:latin typeface="宋体" panose="02010600030101010101" pitchFamily="2" charset="-122"/>
                <a:ea typeface="宋体" panose="02010600030101010101" pitchFamily="2" charset="-122"/>
              </a:rPr>
              <a:t>(Translation Lookaside Buffer)      MMU</a:t>
            </a:r>
            <a:r>
              <a:rPr lang="zh-CN" altLang="en-US" sz="1200">
                <a:latin typeface="宋体" panose="02010600030101010101" pitchFamily="2" charset="-122"/>
                <a:ea typeface="宋体" panose="02010600030101010101" pitchFamily="2" charset="-122"/>
              </a:rPr>
              <a:t>：内存管理单元</a:t>
            </a:r>
            <a:r>
              <a:rPr lang="en-US" altLang="zh-CN" sz="1200">
                <a:latin typeface="宋体" panose="02010600030101010101" pitchFamily="2" charset="-122"/>
                <a:ea typeface="宋体" panose="02010600030101010101" pitchFamily="2" charset="-122"/>
              </a:rPr>
              <a:t>(Memory Management Unit)  NFS</a:t>
            </a:r>
            <a:r>
              <a:rPr lang="zh-CN" altLang="en-US" sz="1200">
                <a:latin typeface="宋体" panose="02010600030101010101" pitchFamily="2" charset="-122"/>
                <a:ea typeface="宋体" panose="02010600030101010101" pitchFamily="2" charset="-122"/>
              </a:rPr>
              <a:t>：网络文件系统</a:t>
            </a:r>
            <a:r>
              <a:rPr lang="en-US" altLang="zh-CN" sz="1200">
                <a:latin typeface="宋体" panose="02010600030101010101" pitchFamily="2" charset="-122"/>
                <a:ea typeface="宋体" panose="02010600030101010101" pitchFamily="2" charset="-122"/>
              </a:rPr>
              <a:t>(Network File System)</a:t>
            </a:r>
            <a:endParaRPr lang="zh-CN" altLang="en-US" sz="1200">
              <a:latin typeface="宋体" panose="02010600030101010101" pitchFamily="2" charset="-122"/>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5314" y="1803519"/>
            <a:ext cx="5336782" cy="369332"/>
          </a:xfrm>
          <a:prstGeom prst="rect">
            <a:avLst/>
          </a:prstGeom>
        </p:spPr>
        <p:txBody>
          <a:bodyPr wrap="none">
            <a:spAutoFit/>
          </a:bodyPr>
          <a:lstStyle/>
          <a:p>
            <a:r>
              <a:rPr lang="en-US" dirty="0">
                <a:hlinkClick r:id="rId1"/>
              </a:rPr>
              <a:t>https://blog.csdn.net/hherima/article/details/8934286</a:t>
            </a:r>
            <a:endParaRPr lang="en-US" dirty="0"/>
          </a:p>
        </p:txBody>
      </p:sp>
      <p:sp>
        <p:nvSpPr>
          <p:cNvPr id="3" name="TextBox 2"/>
          <p:cNvSpPr txBox="1"/>
          <p:nvPr/>
        </p:nvSpPr>
        <p:spPr>
          <a:xfrm>
            <a:off x="2401630" y="289197"/>
            <a:ext cx="1107996" cy="369332"/>
          </a:xfrm>
          <a:prstGeom prst="rect">
            <a:avLst/>
          </a:prstGeom>
          <a:noFill/>
        </p:spPr>
        <p:txBody>
          <a:bodyPr wrap="none" rtlCol="0">
            <a:spAutoFit/>
          </a:bodyPr>
          <a:lstStyle/>
          <a:p>
            <a:pPr algn="l"/>
            <a:r>
              <a:rPr lang="ja-JP" altLang="en-US">
                <a:latin typeface="宋体" panose="02010600030101010101" pitchFamily="2" charset="-122"/>
                <a:ea typeface="宋体" panose="02010600030101010101" pitchFamily="2" charset="-122"/>
              </a:rPr>
              <a:t>参考资料</a:t>
            </a:r>
            <a:endParaRPr lang="en-US" altLang="ja-JP" dirty="0">
              <a:latin typeface="宋体" panose="02010600030101010101" pitchFamily="2" charset="-122"/>
              <a:ea typeface="宋体" panose="02010600030101010101" pitchFamily="2" charset="-122"/>
            </a:endParaRPr>
          </a:p>
        </p:txBody>
      </p:sp>
      <p:sp>
        <p:nvSpPr>
          <p:cNvPr id="4" name="TextBox 3"/>
          <p:cNvSpPr txBox="1"/>
          <p:nvPr/>
        </p:nvSpPr>
        <p:spPr>
          <a:xfrm>
            <a:off x="4115314" y="1215406"/>
            <a:ext cx="4832350" cy="521970"/>
          </a:xfrm>
          <a:prstGeom prst="rect">
            <a:avLst/>
          </a:prstGeom>
          <a:noFill/>
        </p:spPr>
        <p:txBody>
          <a:bodyPr wrap="none" rtlCol="0">
            <a:spAutoFit/>
          </a:bodyPr>
          <a:lstStyle/>
          <a:p>
            <a:r>
              <a:rPr lang="zh-CN" altLang="en-US" sz="2800" b="1" dirty="0">
                <a:solidFill>
                  <a:srgbClr val="FF0000"/>
                </a:solidFill>
                <a:latin typeface="宋体" panose="02010600030101010101" pitchFamily="2" charset="-122"/>
                <a:ea typeface="宋体" panose="02010600030101010101" pitchFamily="2" charset="-122"/>
              </a:rPr>
              <a:t>深入理解计算机系统</a:t>
            </a:r>
            <a:r>
              <a:rPr lang="en-US" altLang="zh-CN" sz="2800" b="1" dirty="0">
                <a:solidFill>
                  <a:srgbClr val="FF0000"/>
                </a:solidFill>
                <a:latin typeface="宋体" panose="02010600030101010101" pitchFamily="2" charset="-122"/>
                <a:ea typeface="宋体" panose="02010600030101010101" pitchFamily="2" charset="-122"/>
              </a:rPr>
              <a:t>&lt;</a:t>
            </a:r>
            <a:r>
              <a:rPr lang="zh-CN" altLang="zh-CN" sz="2800" b="1" dirty="0">
                <a:solidFill>
                  <a:srgbClr val="FF0000"/>
                </a:solidFill>
                <a:latin typeface="宋体" panose="02010600030101010101" pitchFamily="2" charset="-122"/>
                <a:ea typeface="宋体" panose="02010600030101010101" pitchFamily="2" charset="-122"/>
              </a:rPr>
              <a:t>第六章</a:t>
            </a:r>
            <a:r>
              <a:rPr lang="en-US" altLang="zh-CN" sz="2800" b="1" dirty="0">
                <a:solidFill>
                  <a:srgbClr val="FF0000"/>
                </a:solidFill>
                <a:latin typeface="宋体" panose="02010600030101010101" pitchFamily="2" charset="-122"/>
                <a:ea typeface="宋体" panose="02010600030101010101" pitchFamily="2" charset="-122"/>
              </a:rPr>
              <a:t>&gt;</a:t>
            </a:r>
            <a:endParaRPr lang="en-US" altLang="zh-CN" sz="2800" b="1" dirty="0">
              <a:solidFill>
                <a:srgbClr val="FF0000"/>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47625" y="1362710"/>
            <a:ext cx="2713990" cy="34093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3891" y="141440"/>
            <a:ext cx="3416320"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endParaRPr lang="en-US" altLang="ja-JP" sz="2800" dirty="0">
              <a:latin typeface="宋体" panose="02010600030101010101" pitchFamily="2" charset="-122"/>
              <a:ea typeface="宋体" panose="02010600030101010101" pitchFamily="2" charset="-122"/>
            </a:endParaRPr>
          </a:p>
        </p:txBody>
      </p:sp>
      <p:sp>
        <p:nvSpPr>
          <p:cNvPr id="3" name="TextBox 2"/>
          <p:cNvSpPr txBox="1"/>
          <p:nvPr/>
        </p:nvSpPr>
        <p:spPr>
          <a:xfrm>
            <a:off x="1743891" y="1262743"/>
            <a:ext cx="9675223" cy="369332"/>
          </a:xfrm>
          <a:prstGeom prst="rect">
            <a:avLst/>
          </a:prstGeom>
          <a:noFill/>
        </p:spPr>
        <p:txBody>
          <a:bodyPr wrap="square" rtlCol="0">
            <a:spAutoFit/>
          </a:bodyPr>
          <a:lstStyle/>
          <a:p>
            <a:pPr algn="l"/>
            <a:r>
              <a:rPr lang="en-US"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缓存命中</a:t>
            </a:r>
            <a:r>
              <a:rPr lang="en-US" altLang="ja-JP">
                <a:latin typeface="宋体" panose="02010600030101010101" pitchFamily="2" charset="-122"/>
                <a:ea typeface="宋体" panose="02010600030101010101" pitchFamily="2" charset="-122"/>
              </a:rPr>
              <a:t>(cache hit)</a:t>
            </a:r>
            <a:endParaRPr lang="en-US" dirty="0">
              <a:latin typeface="宋体" panose="02010600030101010101" pitchFamily="2" charset="-122"/>
              <a:ea typeface="宋体" panose="02010600030101010101" pitchFamily="2" charset="-122"/>
            </a:endParaRPr>
          </a:p>
        </p:txBody>
      </p:sp>
      <p:sp>
        <p:nvSpPr>
          <p:cNvPr id="4" name="TextBox 3"/>
          <p:cNvSpPr txBox="1"/>
          <p:nvPr/>
        </p:nvSpPr>
        <p:spPr>
          <a:xfrm>
            <a:off x="1743891" y="2621280"/>
            <a:ext cx="1685077" cy="369332"/>
          </a:xfrm>
          <a:prstGeom prst="rect">
            <a:avLst/>
          </a:prstGeom>
          <a:noFill/>
        </p:spPr>
        <p:txBody>
          <a:bodyPr wrap="none" rtlCol="0">
            <a:spAutoFit/>
          </a:bodyPr>
          <a:lstStyle/>
          <a:p>
            <a:pPr algn="l"/>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缓存不命中</a:t>
            </a:r>
            <a:endParaRPr lang="en-US" dirty="0">
              <a:latin typeface="宋体" panose="02010600030101010101" pitchFamily="2" charset="-122"/>
              <a:ea typeface="宋体" panose="02010600030101010101" pitchFamily="2" charset="-122"/>
            </a:endParaRPr>
          </a:p>
        </p:txBody>
      </p:sp>
      <p:sp>
        <p:nvSpPr>
          <p:cNvPr id="5" name="テキスト ボックス 4"/>
          <p:cNvSpPr txBox="1"/>
          <p:nvPr/>
        </p:nvSpPr>
        <p:spPr>
          <a:xfrm>
            <a:off x="2058185" y="1626586"/>
            <a:ext cx="9046634" cy="646331"/>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当程序需要第</a:t>
            </a:r>
            <a:r>
              <a:rPr lang="en-US" altLang="zh-CN">
                <a:latin typeface="宋体" panose="02010600030101010101" pitchFamily="2" charset="-122"/>
                <a:ea typeface="宋体" panose="02010600030101010101" pitchFamily="2" charset="-122"/>
              </a:rPr>
              <a:t>k+1</a:t>
            </a:r>
            <a:r>
              <a:rPr lang="zh-CN" altLang="en-US">
                <a:latin typeface="宋体" panose="02010600030101010101" pitchFamily="2" charset="-122"/>
                <a:ea typeface="宋体" panose="02010600030101010101" pitchFamily="2" charset="-122"/>
              </a:rPr>
              <a:t>层的某个数据对象</a:t>
            </a:r>
            <a:r>
              <a:rPr lang="en-US" altLang="zh-CN">
                <a:latin typeface="宋体" panose="02010600030101010101" pitchFamily="2" charset="-122"/>
                <a:ea typeface="宋体" panose="02010600030101010101" pitchFamily="2" charset="-122"/>
              </a:rPr>
              <a:t>d</a:t>
            </a:r>
            <a:r>
              <a:rPr lang="zh-CN" altLang="en-US">
                <a:latin typeface="宋体" panose="02010600030101010101" pitchFamily="2" charset="-122"/>
                <a:ea typeface="宋体" panose="02010600030101010101" pitchFamily="2" charset="-122"/>
              </a:rPr>
              <a:t>时，它首先在</a:t>
            </a:r>
            <a:r>
              <a:rPr lang="en-US" altLang="zh-CN">
                <a:latin typeface="宋体" panose="02010600030101010101" pitchFamily="2" charset="-122"/>
                <a:ea typeface="宋体" panose="02010600030101010101" pitchFamily="2" charset="-122"/>
              </a:rPr>
              <a:t>k</a:t>
            </a:r>
            <a:r>
              <a:rPr lang="zh-CN" altLang="en-US">
                <a:latin typeface="宋体" panose="02010600030101010101" pitchFamily="2" charset="-122"/>
                <a:ea typeface="宋体" panose="02010600030101010101" pitchFamily="2" charset="-122"/>
              </a:rPr>
              <a:t>层查找</a:t>
            </a:r>
            <a:r>
              <a:rPr lang="en-US" altLang="zh-CN">
                <a:latin typeface="宋体" panose="02010600030101010101" pitchFamily="2" charset="-122"/>
                <a:ea typeface="宋体" panose="02010600030101010101" pitchFamily="2" charset="-122"/>
              </a:rPr>
              <a:t>d</a:t>
            </a:r>
            <a:r>
              <a:rPr lang="zh-CN" altLang="en-US">
                <a:latin typeface="宋体" panose="02010600030101010101" pitchFamily="2" charset="-122"/>
                <a:ea typeface="宋体" panose="02010600030101010101" pitchFamily="2" charset="-122"/>
              </a:rPr>
              <a:t>，如果</a:t>
            </a:r>
            <a:r>
              <a:rPr lang="en-US" altLang="zh-CN">
                <a:latin typeface="宋体" panose="02010600030101010101" pitchFamily="2" charset="-122"/>
                <a:ea typeface="宋体" panose="02010600030101010101" pitchFamily="2" charset="-122"/>
              </a:rPr>
              <a:t>d</a:t>
            </a:r>
            <a:r>
              <a:rPr lang="zh-CN" altLang="en-US">
                <a:latin typeface="宋体" panose="02010600030101010101" pitchFamily="2" charset="-122"/>
                <a:ea typeface="宋体" panose="02010600030101010101" pitchFamily="2" charset="-122"/>
              </a:rPr>
              <a:t>刚好在</a:t>
            </a:r>
            <a:r>
              <a:rPr lang="en-US" altLang="zh-CN">
                <a:latin typeface="宋体" panose="02010600030101010101" pitchFamily="2" charset="-122"/>
                <a:ea typeface="宋体" panose="02010600030101010101" pitchFamily="2" charset="-122"/>
              </a:rPr>
              <a:t>k</a:t>
            </a:r>
            <a:r>
              <a:rPr lang="zh-CN" altLang="en-US">
                <a:latin typeface="宋体" panose="02010600030101010101" pitchFamily="2" charset="-122"/>
                <a:ea typeface="宋体" panose="02010600030101010101" pitchFamily="2" charset="-122"/>
              </a:rPr>
              <a:t>层中，那么就是缓存命中。</a:t>
            </a:r>
            <a:endParaRPr lang="zh-CN" altLang="en-US">
              <a:latin typeface="宋体" panose="02010600030101010101" pitchFamily="2" charset="-122"/>
              <a:ea typeface="宋体" panose="02010600030101010101" pitchFamily="2" charset="-122"/>
            </a:endParaRPr>
          </a:p>
        </p:txBody>
      </p:sp>
      <p:sp>
        <p:nvSpPr>
          <p:cNvPr id="6" name="テキスト ボックス 5"/>
          <p:cNvSpPr txBox="1"/>
          <p:nvPr/>
        </p:nvSpPr>
        <p:spPr>
          <a:xfrm>
            <a:off x="2349500" y="3149600"/>
            <a:ext cx="9643533" cy="1477328"/>
          </a:xfrm>
          <a:prstGeom prst="rect">
            <a:avLst/>
          </a:prstGeom>
          <a:noFill/>
        </p:spPr>
        <p:txBody>
          <a:bodyPr wrap="square" rtlCol="0">
            <a:spAutoFit/>
          </a:bodyPr>
          <a:lstStyle/>
          <a:p>
            <a:pPr algn="l"/>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、一个空的缓存有时被称为冷缓存</a:t>
            </a:r>
            <a:r>
              <a:rPr lang="en-US" altLang="zh-CN">
                <a:latin typeface="宋体" panose="02010600030101010101" pitchFamily="2" charset="-122"/>
                <a:ea typeface="宋体" panose="02010600030101010101" pitchFamily="2" charset="-122"/>
              </a:rPr>
              <a:t>(cold cache)</a:t>
            </a:r>
            <a:r>
              <a:rPr lang="zh-CN" altLang="en-US">
                <a:latin typeface="宋体" panose="02010600030101010101" pitchFamily="2" charset="-122"/>
                <a:ea typeface="宋体" panose="02010600030101010101" pitchFamily="2" charset="-122"/>
              </a:rPr>
              <a:t>，此时不命中称为强制性不命中</a:t>
            </a:r>
            <a:r>
              <a:rPr lang="en-US" altLang="zh-CN">
                <a:latin typeface="宋体" panose="02010600030101010101" pitchFamily="2" charset="-122"/>
                <a:ea typeface="宋体" panose="02010600030101010101" pitchFamily="2" charset="-122"/>
              </a:rPr>
              <a:t>(compulsory miss)</a:t>
            </a:r>
            <a:r>
              <a:rPr lang="zh-CN" altLang="en-US">
                <a:latin typeface="宋体" panose="02010600030101010101" pitchFamily="2" charset="-122"/>
                <a:ea typeface="宋体" panose="02010600030101010101" pitchFamily="2" charset="-122"/>
              </a:rPr>
              <a:t>或冷不命中</a:t>
            </a:r>
            <a:r>
              <a:rPr lang="en-US" altLang="zh-CN">
                <a:latin typeface="宋体" panose="02010600030101010101" pitchFamily="2" charset="-122"/>
                <a:ea typeface="宋体" panose="02010600030101010101" pitchFamily="2" charset="-122"/>
              </a:rPr>
              <a:t>(cold miss)</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、冲突不命中</a:t>
            </a:r>
            <a:r>
              <a:rPr lang="en-US" altLang="zh-CN">
                <a:latin typeface="宋体" panose="02010600030101010101" pitchFamily="2" charset="-122"/>
                <a:ea typeface="宋体" panose="02010600030101010101" pitchFamily="2" charset="-122"/>
              </a:rPr>
              <a:t>(conflict miss)</a:t>
            </a:r>
            <a:r>
              <a:rPr lang="zh-CN" altLang="en-US">
                <a:latin typeface="宋体" panose="02010600030101010101" pitchFamily="2" charset="-122"/>
                <a:ea typeface="宋体" panose="02010600030101010101" pitchFamily="2" charset="-122"/>
              </a:rPr>
              <a:t>，因为硬件缓存通常使用严格放置策略，将第</a:t>
            </a:r>
            <a:r>
              <a:rPr lang="en-US" altLang="zh-CN">
                <a:latin typeface="宋体" panose="02010600030101010101" pitchFamily="2" charset="-122"/>
                <a:ea typeface="宋体" panose="02010600030101010101" pitchFamily="2" charset="-122"/>
              </a:rPr>
              <a:t>k+1</a:t>
            </a:r>
            <a:r>
              <a:rPr lang="zh-CN" altLang="en-US">
                <a:latin typeface="宋体" panose="02010600030101010101" pitchFamily="2" charset="-122"/>
                <a:ea typeface="宋体" panose="02010600030101010101" pitchFamily="2" charset="-122"/>
              </a:rPr>
              <a:t>层的模块限制放置在</a:t>
            </a:r>
            <a:r>
              <a:rPr lang="en-US" altLang="zh-CN">
                <a:latin typeface="宋体" panose="02010600030101010101" pitchFamily="2" charset="-122"/>
                <a:ea typeface="宋体" panose="02010600030101010101" pitchFamily="2" charset="-122"/>
              </a:rPr>
              <a:t>k</a:t>
            </a:r>
            <a:r>
              <a:rPr lang="zh-CN" altLang="en-US">
                <a:latin typeface="宋体" panose="02010600030101010101" pitchFamily="2" charset="-122"/>
                <a:ea typeface="宋体" panose="02010600030101010101" pitchFamily="2" charset="-122"/>
              </a:rPr>
              <a:t>层的一个小的子集中，所以会出现缓存被覆盖导致不命中</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、容量不命中</a:t>
            </a:r>
            <a:r>
              <a:rPr lang="en-US" altLang="zh-CN">
                <a:latin typeface="宋体" panose="02010600030101010101" pitchFamily="2" charset="-122"/>
                <a:ea typeface="宋体" panose="02010600030101010101" pitchFamily="2" charset="-122"/>
              </a:rPr>
              <a:t>(capacity miss)</a:t>
            </a:r>
            <a:r>
              <a:rPr lang="zh-CN" altLang="en-US">
                <a:latin typeface="宋体" panose="02010600030101010101" pitchFamily="2" charset="-122"/>
                <a:ea typeface="宋体" panose="02010600030101010101" pitchFamily="2" charset="-122"/>
              </a:rPr>
              <a:t>，当工作集</a:t>
            </a:r>
            <a:r>
              <a:rPr lang="en-US" altLang="zh-CN">
                <a:latin typeface="宋体" panose="02010600030101010101" pitchFamily="2" charset="-122"/>
                <a:ea typeface="宋体" panose="02010600030101010101" pitchFamily="2" charset="-122"/>
              </a:rPr>
              <a:t>(working set)</a:t>
            </a:r>
            <a:r>
              <a:rPr lang="zh-CN" altLang="en-US">
                <a:latin typeface="宋体" panose="02010600030101010101" pitchFamily="2" charset="-122"/>
                <a:ea typeface="宋体" panose="02010600030101010101" pitchFamily="2" charset="-122"/>
              </a:rPr>
              <a:t>的大小超过缓存的大小时引起。</a:t>
            </a:r>
            <a:endParaRPr lang="en-US" altLang="zh-CN">
              <a:latin typeface="宋体" panose="02010600030101010101" pitchFamily="2" charset="-122"/>
              <a:ea typeface="宋体" panose="02010600030101010101" pitchFamily="2" charset="-122"/>
            </a:endParaRPr>
          </a:p>
        </p:txBody>
      </p:sp>
      <p:sp>
        <p:nvSpPr>
          <p:cNvPr id="7" name="テキスト ボックス 6"/>
          <p:cNvSpPr txBox="1"/>
          <p:nvPr/>
        </p:nvSpPr>
        <p:spPr>
          <a:xfrm>
            <a:off x="1663700" y="4847167"/>
            <a:ext cx="1454244" cy="369332"/>
          </a:xfrm>
          <a:prstGeom prst="rect">
            <a:avLst/>
          </a:prstGeom>
          <a:noFill/>
        </p:spPr>
        <p:txBody>
          <a:bodyPr wrap="none" rtlCol="0">
            <a:spAutoFit/>
          </a:bodyPr>
          <a:lstStyle/>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、替换策略</a:t>
            </a:r>
            <a:endParaRPr lang="zh-CN" altLang="en-US">
              <a:latin typeface="宋体" panose="02010600030101010101" pitchFamily="2" charset="-122"/>
              <a:ea typeface="宋体" panose="02010600030101010101" pitchFamily="2" charset="-122"/>
            </a:endParaRPr>
          </a:p>
        </p:txBody>
      </p:sp>
      <p:sp>
        <p:nvSpPr>
          <p:cNvPr id="8" name="テキスト ボックス 7"/>
          <p:cNvSpPr txBox="1"/>
          <p:nvPr/>
        </p:nvSpPr>
        <p:spPr>
          <a:xfrm>
            <a:off x="2349500" y="5376333"/>
            <a:ext cx="3300904"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随机策略、最近最少使用</a:t>
            </a:r>
            <a:r>
              <a:rPr lang="en-US" altLang="zh-CN">
                <a:latin typeface="宋体" panose="02010600030101010101" pitchFamily="2" charset="-122"/>
                <a:ea typeface="宋体" panose="02010600030101010101" pitchFamily="2" charset="-122"/>
              </a:rPr>
              <a:t>(LRU)</a:t>
            </a:r>
            <a:endParaRPr lang="zh-CN" altLang="en-US">
              <a:latin typeface="宋体" panose="02010600030101010101" pitchFamily="2" charset="-122"/>
              <a:ea typeface="宋体" panose="02010600030101010101" pitchFamily="2" charset="-122"/>
            </a:endParaRPr>
          </a:p>
        </p:txBody>
      </p:sp>
      <p:sp>
        <p:nvSpPr>
          <p:cNvPr id="9" name="テキスト ボックス 8"/>
          <p:cNvSpPr txBox="1"/>
          <p:nvPr/>
        </p:nvSpPr>
        <p:spPr>
          <a:xfrm>
            <a:off x="9468177" y="6396335"/>
            <a:ext cx="2723823" cy="461665"/>
          </a:xfrm>
          <a:prstGeom prst="rect">
            <a:avLst/>
          </a:prstGeom>
          <a:noFill/>
        </p:spPr>
        <p:txBody>
          <a:bodyPr wrap="none" rtlCol="0">
            <a:spAutoFit/>
          </a:bodyPr>
          <a:lstStyle/>
          <a:p>
            <a:pPr algn="l"/>
            <a:r>
              <a:rPr lang="en-US" altLang="zh-CN" sz="1200">
                <a:latin typeface="宋体" panose="02010600030101010101" pitchFamily="2" charset="-122"/>
                <a:ea typeface="宋体" panose="02010600030101010101" pitchFamily="2" charset="-122"/>
              </a:rPr>
              <a:t>PS:</a:t>
            </a:r>
            <a:r>
              <a:rPr lang="zh-CN" altLang="en-US" sz="1200">
                <a:latin typeface="宋体" panose="02010600030101010101" pitchFamily="2" charset="-122"/>
                <a:ea typeface="宋体" panose="02010600030101010101" pitchFamily="2" charset="-122"/>
              </a:rPr>
              <a:t>替换策略可以参考</a:t>
            </a:r>
            <a:r>
              <a:rPr lang="en-US" altLang="zh-CN" sz="1200">
                <a:latin typeface="宋体" panose="02010600030101010101" pitchFamily="2" charset="-122"/>
                <a:ea typeface="宋体" panose="02010600030101010101" pitchFamily="2" charset="-122"/>
              </a:rPr>
              <a:t>Redis</a:t>
            </a:r>
            <a:endParaRPr lang="en-US" altLang="zh-CN" sz="1200">
              <a:latin typeface="宋体" panose="02010600030101010101" pitchFamily="2" charset="-122"/>
              <a:ea typeface="宋体" panose="02010600030101010101" pitchFamily="2" charset="-122"/>
            </a:endParaRPr>
          </a:p>
          <a:p>
            <a:pPr algn="l"/>
            <a:r>
              <a:rPr lang="en-US" altLang="zh-CN" sz="1200">
                <a:latin typeface="宋体" panose="02010600030101010101" pitchFamily="2" charset="-122"/>
                <a:ea typeface="宋体" panose="02010600030101010101" pitchFamily="2" charset="-122"/>
              </a:rPr>
              <a:t>   L1</a:t>
            </a:r>
            <a:r>
              <a:rPr lang="zh-CN" altLang="en-US" sz="1200">
                <a:latin typeface="宋体" panose="02010600030101010101" pitchFamily="2" charset="-122"/>
                <a:ea typeface="宋体" panose="02010600030101010101" pitchFamily="2" charset="-122"/>
              </a:rPr>
              <a:t>，</a:t>
            </a:r>
            <a:r>
              <a:rPr lang="en-US" altLang="zh-CN" sz="1200">
                <a:latin typeface="宋体" panose="02010600030101010101" pitchFamily="2" charset="-122"/>
                <a:ea typeface="宋体" panose="02010600030101010101" pitchFamily="2" charset="-122"/>
              </a:rPr>
              <a:t>2</a:t>
            </a:r>
            <a:r>
              <a:rPr lang="zh-CN" altLang="en-US" sz="1200">
                <a:latin typeface="宋体" panose="02010600030101010101" pitchFamily="2" charset="-122"/>
                <a:ea typeface="宋体" panose="02010600030101010101" pitchFamily="2" charset="-122"/>
              </a:rPr>
              <a:t>缓存不命中，会造成</a:t>
            </a:r>
            <a:r>
              <a:rPr lang="en-US" altLang="zh-CN" sz="1200">
                <a:latin typeface="宋体" panose="02010600030101010101" pitchFamily="2" charset="-122"/>
                <a:ea typeface="宋体" panose="02010600030101010101" pitchFamily="2" charset="-122"/>
              </a:rPr>
              <a:t>CPU</a:t>
            </a:r>
            <a:r>
              <a:rPr lang="zh-CN" altLang="en-US" sz="1200">
                <a:latin typeface="宋体" panose="02010600030101010101" pitchFamily="2" charset="-122"/>
                <a:ea typeface="宋体" panose="02010600030101010101" pitchFamily="2" charset="-122"/>
              </a:rPr>
              <a:t>等待</a:t>
            </a:r>
            <a:endParaRPr lang="zh-CN" altLang="en-US" sz="1200">
              <a:latin typeface="宋体" panose="02010600030101010101" pitchFamily="2" charset="-122"/>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3891" y="141440"/>
            <a:ext cx="8802410"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r>
              <a:rPr lang="en-US" altLang="zh-CN"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通用的高速缓存存储器组织结构</a:t>
            </a:r>
            <a:endParaRPr lang="en-US" altLang="zh-CN" sz="2800">
              <a:latin typeface="宋体" panose="02010600030101010101" pitchFamily="2" charset="-122"/>
              <a:ea typeface="宋体" panose="02010600030101010101" pitchFamily="2" charset="-122"/>
            </a:endParaRPr>
          </a:p>
        </p:txBody>
      </p:sp>
      <p:pic>
        <p:nvPicPr>
          <p:cNvPr id="5" name="Picture 4"/>
          <p:cNvPicPr>
            <a:picLocks noChangeAspect="1"/>
          </p:cNvPicPr>
          <p:nvPr/>
        </p:nvPicPr>
        <p:blipFill>
          <a:blip r:embed="rId1"/>
          <a:stretch>
            <a:fillRect/>
          </a:stretch>
        </p:blipFill>
        <p:spPr>
          <a:xfrm>
            <a:off x="1207710" y="962845"/>
            <a:ext cx="4113590" cy="3637074"/>
          </a:xfrm>
          <a:prstGeom prst="rect">
            <a:avLst/>
          </a:prstGeom>
        </p:spPr>
      </p:pic>
      <p:sp>
        <p:nvSpPr>
          <p:cNvPr id="6" name="TextBox 5"/>
          <p:cNvSpPr txBox="1"/>
          <p:nvPr/>
        </p:nvSpPr>
        <p:spPr>
          <a:xfrm>
            <a:off x="5568891" y="1027056"/>
            <a:ext cx="4023360" cy="1754326"/>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rPr>
              <a:t>    </a:t>
            </a:r>
            <a:r>
              <a:rPr lang="ja-JP" altLang="en-US">
                <a:latin typeface="宋体" panose="02010600030101010101" pitchFamily="2" charset="-122"/>
                <a:ea typeface="宋体" panose="02010600030101010101" pitchFamily="2" charset="-122"/>
              </a:rPr>
              <a:t>一个有</a:t>
            </a:r>
            <a:r>
              <a:rPr lang="en-US" altLang="ja-JP" dirty="0">
                <a:solidFill>
                  <a:srgbClr val="FF0000"/>
                </a:solidFill>
                <a:latin typeface="宋体" panose="02010600030101010101" pitchFamily="2" charset="-122"/>
                <a:ea typeface="宋体" panose="02010600030101010101" pitchFamily="2" charset="-122"/>
              </a:rPr>
              <a:t>m</a:t>
            </a:r>
            <a:r>
              <a:rPr lang="ja-JP" altLang="en-US">
                <a:latin typeface="宋体" panose="02010600030101010101" pitchFamily="2" charset="-122"/>
                <a:ea typeface="宋体" panose="02010600030101010101" pitchFamily="2" charset="-122"/>
              </a:rPr>
              <a:t>位地址的存储器</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可以形成</a:t>
            </a:r>
            <a:r>
              <a:rPr lang="en-US" altLang="ja-JP" dirty="0">
                <a:solidFill>
                  <a:srgbClr val="FF0000"/>
                </a:solidFill>
                <a:latin typeface="宋体" panose="02010600030101010101" pitchFamily="2" charset="-122"/>
                <a:ea typeface="宋体" panose="02010600030101010101" pitchFamily="2" charset="-122"/>
              </a:rPr>
              <a:t>M=2</a:t>
            </a:r>
            <a:r>
              <a:rPr lang="en-US" altLang="ja-JP" baseline="30000" dirty="0">
                <a:solidFill>
                  <a:srgbClr val="FF0000"/>
                </a:solidFill>
                <a:latin typeface="宋体" panose="02010600030101010101" pitchFamily="2" charset="-122"/>
                <a:ea typeface="宋体" panose="02010600030101010101" pitchFamily="2" charset="-122"/>
              </a:rPr>
              <a:t>m</a:t>
            </a:r>
            <a:r>
              <a:rPr lang="ja-JP" altLang="en-US">
                <a:latin typeface="宋体" panose="02010600030101010101" pitchFamily="2" charset="-122"/>
                <a:ea typeface="宋体" panose="02010600030101010101" pitchFamily="2" charset="-122"/>
              </a:rPr>
              <a:t>个不同的地址</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其所在机器的高速缓存结构有</a:t>
            </a:r>
            <a:r>
              <a:rPr lang="en-US" altLang="ja-JP" dirty="0">
                <a:solidFill>
                  <a:srgbClr val="FF0000"/>
                </a:solidFill>
                <a:latin typeface="宋体" panose="02010600030101010101" pitchFamily="2" charset="-122"/>
                <a:ea typeface="宋体" panose="02010600030101010101" pitchFamily="2" charset="-122"/>
              </a:rPr>
              <a:t>S</a:t>
            </a:r>
            <a:r>
              <a:rPr lang="en-US" altLang="zh-CN" dirty="0">
                <a:solidFill>
                  <a:srgbClr val="FF0000"/>
                </a:solidFill>
                <a:latin typeface="宋体" panose="02010600030101010101" pitchFamily="2" charset="-122"/>
                <a:ea typeface="宋体" panose="02010600030101010101" pitchFamily="2" charset="-122"/>
              </a:rPr>
              <a:t>=2</a:t>
            </a:r>
            <a:r>
              <a:rPr lang="en-US" altLang="zh-CN" baseline="30000" dirty="0">
                <a:solidFill>
                  <a:srgbClr val="FF0000"/>
                </a:solidFill>
                <a:latin typeface="宋体" panose="02010600030101010101" pitchFamily="2" charset="-122"/>
                <a:ea typeface="宋体" panose="02010600030101010101" pitchFamily="2" charset="-122"/>
              </a:rPr>
              <a:t>s</a:t>
            </a:r>
            <a:r>
              <a:rPr lang="ja-JP" altLang="en-US">
                <a:latin typeface="宋体" panose="02010600030101010101" pitchFamily="2" charset="-122"/>
                <a:ea typeface="宋体" panose="02010600030101010101" pitchFamily="2" charset="-122"/>
              </a:rPr>
              <a:t>个高速缓存组</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每个缓存组包含</a:t>
            </a:r>
            <a:r>
              <a:rPr lang="en-US" altLang="ja-JP" dirty="0">
                <a:solidFill>
                  <a:srgbClr val="FF0000"/>
                </a:solidFill>
                <a:latin typeface="宋体" panose="02010600030101010101" pitchFamily="2" charset="-122"/>
                <a:ea typeface="宋体" panose="02010600030101010101" pitchFamily="2" charset="-122"/>
              </a:rPr>
              <a:t>E</a:t>
            </a:r>
            <a:r>
              <a:rPr lang="ja-JP" altLang="en-US">
                <a:latin typeface="宋体" panose="02010600030101010101" pitchFamily="2" charset="-122"/>
                <a:ea typeface="宋体" panose="02010600030101010101" pitchFamily="2" charset="-122"/>
              </a:rPr>
              <a:t>个高速缓存行</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每个缓存行由一个</a:t>
            </a:r>
            <a:r>
              <a:rPr lang="en-US" altLang="ja-JP" dirty="0">
                <a:solidFill>
                  <a:srgbClr val="FF0000"/>
                </a:solidFill>
                <a:latin typeface="宋体" panose="02010600030101010101" pitchFamily="2" charset="-122"/>
                <a:ea typeface="宋体" panose="02010600030101010101" pitchFamily="2" charset="-122"/>
              </a:rPr>
              <a:t>B</a:t>
            </a:r>
            <a:r>
              <a:rPr lang="en-US" altLang="zh-CN" dirty="0">
                <a:solidFill>
                  <a:srgbClr val="FF0000"/>
                </a:solidFill>
                <a:latin typeface="宋体" panose="02010600030101010101" pitchFamily="2" charset="-122"/>
                <a:ea typeface="宋体" panose="02010600030101010101" pitchFamily="2" charset="-122"/>
              </a:rPr>
              <a:t>=2</a:t>
            </a:r>
            <a:r>
              <a:rPr lang="en-US" altLang="zh-CN" baseline="30000" dirty="0">
                <a:solidFill>
                  <a:srgbClr val="FF0000"/>
                </a:solidFill>
                <a:latin typeface="宋体" panose="02010600030101010101" pitchFamily="2" charset="-122"/>
                <a:ea typeface="宋体" panose="02010600030101010101" pitchFamily="2" charset="-122"/>
              </a:rPr>
              <a:t>b</a:t>
            </a:r>
            <a:r>
              <a:rPr lang="ja-JP" altLang="en-US">
                <a:latin typeface="宋体" panose="02010600030101010101" pitchFamily="2" charset="-122"/>
                <a:ea typeface="宋体" panose="02010600030101010101" pitchFamily="2" charset="-122"/>
              </a:rPr>
              <a:t>字节的数据块</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一个有效位</a:t>
            </a:r>
            <a:r>
              <a:rPr lang="zh-CN" altLang="en-US" dirty="0">
                <a:latin typeface="宋体" panose="02010600030101010101" pitchFamily="2" charset="-122"/>
                <a:ea typeface="宋体" panose="02010600030101010101" pitchFamily="2" charset="-122"/>
              </a:rPr>
              <a:t> 、</a:t>
            </a:r>
            <a:r>
              <a:rPr lang="en-US" altLang="ja-JP" dirty="0">
                <a:solidFill>
                  <a:srgbClr val="FF0000"/>
                </a:solidFill>
                <a:latin typeface="宋体" panose="02010600030101010101" pitchFamily="2" charset="-122"/>
                <a:ea typeface="宋体" panose="02010600030101010101" pitchFamily="2" charset="-122"/>
              </a:rPr>
              <a:t>t</a:t>
            </a:r>
            <a:r>
              <a:rPr lang="en-US" altLang="zh-CN" dirty="0">
                <a:solidFill>
                  <a:srgbClr val="FF0000"/>
                </a:solidFill>
                <a:latin typeface="宋体" panose="02010600030101010101" pitchFamily="2" charset="-122"/>
                <a:ea typeface="宋体" panose="02010600030101010101" pitchFamily="2" charset="-122"/>
              </a:rPr>
              <a:t>=m-(</a:t>
            </a:r>
            <a:r>
              <a:rPr lang="en-US" altLang="zh-CN" dirty="0" err="1">
                <a:solidFill>
                  <a:srgbClr val="FF0000"/>
                </a:solidFill>
                <a:latin typeface="宋体" panose="02010600030101010101" pitchFamily="2" charset="-122"/>
                <a:ea typeface="宋体" panose="02010600030101010101" pitchFamily="2" charset="-122"/>
              </a:rPr>
              <a:t>b+s</a:t>
            </a:r>
            <a:r>
              <a:rPr lang="en-US" altLang="zh-CN" dirty="0">
                <a:solidFill>
                  <a:srgbClr val="FF0000"/>
                </a:solidFill>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个标记位组成</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
        <p:nvSpPr>
          <p:cNvPr id="4" name="テキスト ボックス 3"/>
          <p:cNvSpPr txBox="1"/>
          <p:nvPr/>
        </p:nvSpPr>
        <p:spPr>
          <a:xfrm>
            <a:off x="5838248" y="3813144"/>
            <a:ext cx="2492990" cy="923330"/>
          </a:xfrm>
          <a:prstGeom prst="rect">
            <a:avLst/>
          </a:prstGeom>
          <a:noFill/>
        </p:spPr>
        <p:txBody>
          <a:bodyPr wrap="none" rtlCol="0">
            <a:spAutoFit/>
          </a:bodyPr>
          <a:lstStyle/>
          <a:p>
            <a:pPr algn="l"/>
            <a:r>
              <a:rPr lang="en-US" altLang="zh-CN">
                <a:latin typeface="宋体" panose="02010600030101010101" pitchFamily="2" charset="-122"/>
                <a:ea typeface="宋体" panose="02010600030101010101" pitchFamily="2" charset="-122"/>
              </a:rPr>
              <a:t>s:</a:t>
            </a:r>
            <a:r>
              <a:rPr lang="zh-CN" altLang="en-US">
                <a:latin typeface="宋体" panose="02010600030101010101" pitchFamily="2" charset="-122"/>
                <a:ea typeface="宋体" panose="02010600030101010101" pitchFamily="2" charset="-122"/>
              </a:rPr>
              <a:t>数据存在哪个组</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t:</a:t>
            </a:r>
            <a:r>
              <a:rPr lang="zh-CN" altLang="en-US">
                <a:latin typeface="宋体" panose="02010600030101010101" pitchFamily="2" charset="-122"/>
                <a:ea typeface="宋体" panose="02010600030101010101" pitchFamily="2" charset="-122"/>
              </a:rPr>
              <a:t>数据存在组中哪一行</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b:</a:t>
            </a:r>
            <a:r>
              <a:rPr lang="zh-CN" altLang="en-US">
                <a:latin typeface="宋体" panose="02010600030101010101" pitchFamily="2" charset="-122"/>
                <a:ea typeface="宋体" panose="02010600030101010101" pitchFamily="2" charset="-122"/>
              </a:rPr>
              <a:t>数据在行中偏移量</a:t>
            </a:r>
            <a:endParaRPr lang="zh-CN" altLang="en-US">
              <a:latin typeface="宋体" panose="02010600030101010101" pitchFamily="2" charset="-122"/>
              <a:ea typeface="宋体" panose="02010600030101010101" pitchFamily="2" charset="-122"/>
            </a:endParaRPr>
          </a:p>
        </p:txBody>
      </p:sp>
      <p:pic>
        <p:nvPicPr>
          <p:cNvPr id="7" name="図 6"/>
          <p:cNvPicPr>
            <a:picLocks noChangeAspect="1"/>
          </p:cNvPicPr>
          <p:nvPr/>
        </p:nvPicPr>
        <p:blipFill>
          <a:blip r:embed="rId2"/>
          <a:stretch>
            <a:fillRect/>
          </a:stretch>
        </p:blipFill>
        <p:spPr>
          <a:xfrm>
            <a:off x="1743891" y="5056251"/>
            <a:ext cx="3861281" cy="1444269"/>
          </a:xfrm>
          <a:prstGeom prst="rect">
            <a:avLst/>
          </a:prstGeom>
        </p:spPr>
      </p:pic>
      <p:pic>
        <p:nvPicPr>
          <p:cNvPr id="8" name="図 7"/>
          <p:cNvPicPr>
            <a:picLocks noChangeAspect="1"/>
          </p:cNvPicPr>
          <p:nvPr/>
        </p:nvPicPr>
        <p:blipFill>
          <a:blip r:embed="rId3"/>
          <a:stretch>
            <a:fillRect/>
          </a:stretch>
        </p:blipFill>
        <p:spPr>
          <a:xfrm>
            <a:off x="6096000" y="5737729"/>
            <a:ext cx="5185833" cy="515428"/>
          </a:xfrm>
          <a:prstGeom prst="rect">
            <a:avLst/>
          </a:prstGeom>
        </p:spPr>
      </p:pic>
      <p:sp>
        <p:nvSpPr>
          <p:cNvPr id="9" name="テキスト ボックス 8"/>
          <p:cNvSpPr txBox="1"/>
          <p:nvPr/>
        </p:nvSpPr>
        <p:spPr>
          <a:xfrm>
            <a:off x="5814" y="6547510"/>
            <a:ext cx="487680" cy="275590"/>
          </a:xfrm>
          <a:prstGeom prst="rect">
            <a:avLst/>
          </a:prstGeom>
          <a:noFill/>
        </p:spPr>
        <p:txBody>
          <a:bodyPr wrap="none" rtlCol="0">
            <a:spAutoFit/>
          </a:bodyPr>
          <a:lstStyle/>
          <a:p>
            <a:pPr algn="l"/>
            <a:r>
              <a:rPr lang="en-US" altLang="zh-CN" sz="1200">
                <a:latin typeface="宋体" panose="02010600030101010101" pitchFamily="2" charset="-122"/>
                <a:ea typeface="宋体" panose="02010600030101010101" pitchFamily="2" charset="-122"/>
              </a:rPr>
              <a:t>P430</a:t>
            </a:r>
            <a:endParaRPr lang="en-US" altLang="zh-CN" sz="1200">
              <a:latin typeface="宋体" panose="02010600030101010101" pitchFamily="2" charset="-122"/>
              <a:ea typeface="宋体" panose="02010600030101010101" pitchFamily="2" charset="-122"/>
            </a:endParaRPr>
          </a:p>
        </p:txBody>
      </p:sp>
      <p:sp>
        <p:nvSpPr>
          <p:cNvPr id="3" name="文本框 2"/>
          <p:cNvSpPr txBox="1"/>
          <p:nvPr/>
        </p:nvSpPr>
        <p:spPr>
          <a:xfrm>
            <a:off x="6576695" y="6547485"/>
            <a:ext cx="5593080" cy="275590"/>
          </a:xfrm>
          <a:prstGeom prst="rect">
            <a:avLst/>
          </a:prstGeom>
          <a:noFill/>
        </p:spPr>
        <p:txBody>
          <a:bodyPr wrap="none" rtlCol="0">
            <a:spAutoFit/>
          </a:bodyPr>
          <a:p>
            <a:pPr algn="l"/>
            <a:r>
              <a:rPr lang="zh-CN" altLang="en-US" sz="1200" smtClean="0">
                <a:latin typeface="宋体" panose="02010600030101010101" pitchFamily="2" charset="-122"/>
                <a:ea typeface="宋体" panose="02010600030101010101" pitchFamily="2" charset="-122"/>
              </a:rPr>
              <a:t>unsafe.objectFieldOffset(AtomicInteger.class.getDeclaredField("value"))</a:t>
            </a:r>
            <a:endParaRPr lang="zh-CN" altLang="en-US" sz="1200" smtClean="0">
              <a:latin typeface="宋体" panose="02010600030101010101" pitchFamily="2" charset="-122"/>
              <a:ea typeface="宋体" panose="02010600030101010101" pitchFamily="2" charset="-122"/>
            </a:endParaRPr>
          </a:p>
        </p:txBody>
      </p:sp>
      <p:sp>
        <p:nvSpPr>
          <p:cNvPr id="10" name="文本框 9"/>
          <p:cNvSpPr txBox="1"/>
          <p:nvPr/>
        </p:nvSpPr>
        <p:spPr>
          <a:xfrm>
            <a:off x="6862445" y="6271895"/>
            <a:ext cx="4766310" cy="275590"/>
          </a:xfrm>
          <a:prstGeom prst="rect">
            <a:avLst/>
          </a:prstGeom>
          <a:noFill/>
        </p:spPr>
        <p:txBody>
          <a:bodyPr wrap="square" rtlCol="0" anchor="t">
            <a:spAutoFit/>
          </a:bodyPr>
          <a:p>
            <a:pPr algn="l"/>
            <a:r>
              <a:rPr lang="zh-CN" altLang="en-US" sz="1200" smtClean="0">
                <a:latin typeface="宋体" panose="02010600030101010101" pitchFamily="2" charset="-122"/>
                <a:ea typeface="宋体" panose="02010600030101010101" pitchFamily="2" charset="-122"/>
              </a:rPr>
              <a:t>unsafe.getAndAddInt(this, valueOffset, delta)</a:t>
            </a:r>
            <a:endParaRPr lang="zh-CN" altLang="en-US" sz="1200" smtClean="0">
              <a:latin typeface="宋体" panose="02010600030101010101" pitchFamily="2" charset="-122"/>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1"/>
          <a:stretch>
            <a:fillRect/>
          </a:stretch>
        </p:blipFill>
        <p:spPr>
          <a:xfrm>
            <a:off x="1743891" y="749999"/>
            <a:ext cx="8582817" cy="5849768"/>
          </a:xfrm>
          <a:prstGeom prst="rect">
            <a:avLst/>
          </a:prstGeom>
        </p:spPr>
      </p:pic>
      <p:sp>
        <p:nvSpPr>
          <p:cNvPr id="4" name="TextBox 1"/>
          <p:cNvSpPr txBox="1"/>
          <p:nvPr/>
        </p:nvSpPr>
        <p:spPr>
          <a:xfrm>
            <a:off x="1743891" y="141440"/>
            <a:ext cx="8802410"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r>
              <a:rPr lang="en-US" altLang="zh-CN"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通用的高速缓存存储器组织结构</a:t>
            </a:r>
            <a:endParaRPr lang="en-US" altLang="zh-CN" sz="2800">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stretch>
            <a:fillRect/>
          </a:stretch>
        </p:blipFill>
        <p:spPr>
          <a:xfrm>
            <a:off x="1743891" y="1288361"/>
            <a:ext cx="7731930" cy="5252139"/>
          </a:xfrm>
          <a:prstGeom prst="rect">
            <a:avLst/>
          </a:prstGeom>
        </p:spPr>
      </p:pic>
      <p:sp>
        <p:nvSpPr>
          <p:cNvPr id="5" name="TextBox 1"/>
          <p:cNvSpPr txBox="1"/>
          <p:nvPr/>
        </p:nvSpPr>
        <p:spPr>
          <a:xfrm>
            <a:off x="1743891" y="141440"/>
            <a:ext cx="8802410"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r>
              <a:rPr lang="en-US" altLang="zh-CN"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通用的高速缓存存储器组织结构</a:t>
            </a:r>
            <a:endParaRPr lang="en-US" altLang="zh-CN" sz="2800">
              <a:latin typeface="宋体" panose="02010600030101010101" pitchFamily="2" charset="-122"/>
              <a:ea typeface="宋体" panose="02010600030101010101" pitchFamily="2" charset="-122"/>
            </a:endParaRPr>
          </a:p>
        </p:txBody>
      </p:sp>
      <p:sp>
        <p:nvSpPr>
          <p:cNvPr id="6" name="テキスト ボックス 5"/>
          <p:cNvSpPr txBox="1"/>
          <p:nvPr/>
        </p:nvSpPr>
        <p:spPr>
          <a:xfrm>
            <a:off x="1743891" y="753533"/>
            <a:ext cx="3185487"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为什么用中间的位来做组索引</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3891" y="141440"/>
            <a:ext cx="6468437"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直接映射高速缓存</a:t>
            </a:r>
            <a:endParaRPr lang="en-US" altLang="ja-JP" sz="2800" dirty="0">
              <a:latin typeface="宋体" panose="02010600030101010101" pitchFamily="2" charset="-122"/>
              <a:ea typeface="宋体" panose="02010600030101010101" pitchFamily="2" charset="-122"/>
            </a:endParaRPr>
          </a:p>
        </p:txBody>
      </p:sp>
      <p:sp>
        <p:nvSpPr>
          <p:cNvPr id="3" name="テキスト ボックス 2"/>
          <p:cNvSpPr txBox="1"/>
          <p:nvPr/>
        </p:nvSpPr>
        <p:spPr>
          <a:xfrm>
            <a:off x="1743891" y="977900"/>
            <a:ext cx="8494633"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直接映射高速缓存</a:t>
            </a:r>
            <a:r>
              <a:rPr lang="en-US" altLang="zh-CN">
                <a:latin typeface="宋体" panose="02010600030101010101" pitchFamily="2" charset="-122"/>
                <a:ea typeface="宋体" panose="02010600030101010101" pitchFamily="2" charset="-122"/>
              </a:rPr>
              <a:t>(direct-mapped cache)</a:t>
            </a:r>
            <a:r>
              <a:rPr lang="zh-CN" altLang="en-US">
                <a:latin typeface="宋体" panose="02010600030101010101" pitchFamily="2" charset="-122"/>
                <a:ea typeface="宋体" panose="02010600030101010101" pitchFamily="2" charset="-122"/>
              </a:rPr>
              <a:t>：每个缓存组只有一行</a:t>
            </a:r>
            <a:r>
              <a:rPr lang="en-US" altLang="zh-CN">
                <a:latin typeface="宋体" panose="02010600030101010101" pitchFamily="2" charset="-122"/>
                <a:ea typeface="宋体" panose="02010600030101010101" pitchFamily="2" charset="-122"/>
              </a:rPr>
              <a:t>(E=1)</a:t>
            </a:r>
            <a:r>
              <a:rPr lang="zh-CN" altLang="en-US">
                <a:latin typeface="宋体" panose="02010600030101010101" pitchFamily="2" charset="-122"/>
                <a:ea typeface="宋体" panose="02010600030101010101" pitchFamily="2" charset="-122"/>
              </a:rPr>
              <a:t>的高速缓存</a:t>
            </a:r>
            <a:endParaRPr lang="zh-CN" altLang="en-US">
              <a:latin typeface="宋体" panose="02010600030101010101" pitchFamily="2" charset="-122"/>
              <a:ea typeface="宋体" panose="02010600030101010101" pitchFamily="2" charset="-122"/>
            </a:endParaRPr>
          </a:p>
        </p:txBody>
      </p:sp>
      <p:pic>
        <p:nvPicPr>
          <p:cNvPr id="5" name="図 4"/>
          <p:cNvPicPr>
            <a:picLocks noChangeAspect="1"/>
          </p:cNvPicPr>
          <p:nvPr/>
        </p:nvPicPr>
        <p:blipFill>
          <a:blip r:embed="rId1"/>
          <a:stretch>
            <a:fillRect/>
          </a:stretch>
        </p:blipFill>
        <p:spPr>
          <a:xfrm>
            <a:off x="1743891" y="1739811"/>
            <a:ext cx="9925560" cy="34545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3891" y="141440"/>
            <a:ext cx="6288901"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组相联高速缓存</a:t>
            </a:r>
            <a:endParaRPr lang="en-US" altLang="ja-JP" sz="2800" dirty="0">
              <a:latin typeface="宋体" panose="02010600030101010101" pitchFamily="2" charset="-122"/>
              <a:ea typeface="宋体" panose="02010600030101010101" pitchFamily="2" charset="-122"/>
            </a:endParaRPr>
          </a:p>
        </p:txBody>
      </p:sp>
      <p:pic>
        <p:nvPicPr>
          <p:cNvPr id="3" name="図 2"/>
          <p:cNvPicPr>
            <a:picLocks noChangeAspect="1"/>
          </p:cNvPicPr>
          <p:nvPr/>
        </p:nvPicPr>
        <p:blipFill>
          <a:blip r:embed="rId1"/>
          <a:stretch>
            <a:fillRect/>
          </a:stretch>
        </p:blipFill>
        <p:spPr>
          <a:xfrm>
            <a:off x="1520583" y="1662513"/>
            <a:ext cx="9404833" cy="4997707"/>
          </a:xfrm>
          <a:prstGeom prst="rect">
            <a:avLst/>
          </a:prstGeom>
        </p:spPr>
      </p:pic>
      <p:sp>
        <p:nvSpPr>
          <p:cNvPr id="5" name="テキスト ボックス 4"/>
          <p:cNvSpPr txBox="1"/>
          <p:nvPr/>
        </p:nvSpPr>
        <p:spPr>
          <a:xfrm>
            <a:off x="1743891" y="1122866"/>
            <a:ext cx="7802136"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组相联高速缓存</a:t>
            </a:r>
            <a:r>
              <a:rPr lang="en-US" altLang="zh-CN">
                <a:latin typeface="宋体" panose="02010600030101010101" pitchFamily="2" charset="-122"/>
                <a:ea typeface="宋体" panose="02010600030101010101" pitchFamily="2" charset="-122"/>
              </a:rPr>
              <a:t>(set associative cache):</a:t>
            </a:r>
            <a:r>
              <a:rPr lang="zh-CN" altLang="en-US">
                <a:latin typeface="宋体" panose="02010600030101010101" pitchFamily="2" charset="-122"/>
                <a:ea typeface="宋体" panose="02010600030101010101" pitchFamily="2" charset="-122"/>
              </a:rPr>
              <a:t>每个组都保存多于一行的缓存行</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1743891" y="141440"/>
            <a:ext cx="6288901"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三</a:t>
            </a:r>
            <a:r>
              <a:rPr lang="zh-CN" altLang="en-US" sz="280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高速缓存存储器</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全相联高速缓存</a:t>
            </a:r>
            <a:endParaRPr lang="en-US" altLang="ja-JP" sz="2800" dirty="0">
              <a:latin typeface="宋体" panose="02010600030101010101" pitchFamily="2" charset="-122"/>
              <a:ea typeface="宋体" panose="02010600030101010101" pitchFamily="2" charset="-122"/>
            </a:endParaRPr>
          </a:p>
        </p:txBody>
      </p:sp>
      <p:pic>
        <p:nvPicPr>
          <p:cNvPr id="5" name="図 4"/>
          <p:cNvPicPr>
            <a:picLocks noChangeAspect="1"/>
          </p:cNvPicPr>
          <p:nvPr/>
        </p:nvPicPr>
        <p:blipFill>
          <a:blip r:embed="rId1"/>
          <a:stretch>
            <a:fillRect/>
          </a:stretch>
        </p:blipFill>
        <p:spPr>
          <a:xfrm>
            <a:off x="791633" y="1348302"/>
            <a:ext cx="12192000" cy="2823662"/>
          </a:xfrm>
          <a:prstGeom prst="rect">
            <a:avLst/>
          </a:prstGeom>
        </p:spPr>
      </p:pic>
      <p:pic>
        <p:nvPicPr>
          <p:cNvPr id="6" name="図 5"/>
          <p:cNvPicPr>
            <a:picLocks noChangeAspect="1"/>
          </p:cNvPicPr>
          <p:nvPr/>
        </p:nvPicPr>
        <p:blipFill>
          <a:blip r:embed="rId2"/>
          <a:stretch>
            <a:fillRect/>
          </a:stretch>
        </p:blipFill>
        <p:spPr>
          <a:xfrm>
            <a:off x="1087965" y="4073558"/>
            <a:ext cx="11032067" cy="2643002"/>
          </a:xfrm>
          <a:prstGeom prst="rect">
            <a:avLst/>
          </a:prstGeom>
        </p:spPr>
      </p:pic>
      <p:sp>
        <p:nvSpPr>
          <p:cNvPr id="7" name="テキスト ボックス 6"/>
          <p:cNvSpPr txBox="1"/>
          <p:nvPr/>
        </p:nvSpPr>
        <p:spPr>
          <a:xfrm>
            <a:off x="1896533" y="1045633"/>
            <a:ext cx="5955476"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全相联高速缓存</a:t>
            </a:r>
            <a:r>
              <a:rPr lang="en-US" altLang="zh-CN">
                <a:latin typeface="宋体" panose="02010600030101010101" pitchFamily="2" charset="-122"/>
                <a:ea typeface="宋体" panose="02010600030101010101" pitchFamily="2" charset="-122"/>
              </a:rPr>
              <a:t>(fully associative cache):</a:t>
            </a:r>
            <a:r>
              <a:rPr lang="zh-CN" altLang="en-US">
                <a:latin typeface="宋体" panose="02010600030101010101" pitchFamily="2" charset="-122"/>
                <a:ea typeface="宋体" panose="02010600030101010101" pitchFamily="2" charset="-122"/>
              </a:rPr>
              <a:t>只有一个组</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p:cNvSpPr txBox="1"/>
          <p:nvPr/>
        </p:nvSpPr>
        <p:spPr>
          <a:xfrm>
            <a:off x="1395601" y="184666"/>
            <a:ext cx="4108817"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写缓存</a:t>
            </a:r>
            <a:endParaRPr lang="en-US" dirty="0">
              <a:latin typeface="宋体" panose="02010600030101010101" pitchFamily="2" charset="-122"/>
              <a:ea typeface="宋体" panose="02010600030101010101" pitchFamily="2" charset="-122"/>
            </a:endParaRPr>
          </a:p>
        </p:txBody>
      </p:sp>
      <p:sp>
        <p:nvSpPr>
          <p:cNvPr id="2" name="テキスト ボックス 1"/>
          <p:cNvSpPr txBox="1"/>
          <p:nvPr/>
        </p:nvSpPr>
        <p:spPr>
          <a:xfrm>
            <a:off x="1395601" y="1086266"/>
            <a:ext cx="10244124" cy="369332"/>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直写</a:t>
            </a:r>
            <a:r>
              <a:rPr lang="en-US" altLang="zh-CN">
                <a:latin typeface="宋体" panose="02010600030101010101" pitchFamily="2" charset="-122"/>
                <a:ea typeface="宋体" panose="02010600030101010101" pitchFamily="2" charset="-122"/>
              </a:rPr>
              <a:t>(write-through):</a:t>
            </a:r>
            <a:r>
              <a:rPr lang="zh-CN" altLang="en-US">
                <a:latin typeface="宋体" panose="02010600030101010101" pitchFamily="2" charset="-122"/>
                <a:ea typeface="宋体" panose="02010600030101010101" pitchFamily="2" charset="-122"/>
              </a:rPr>
              <a:t>立即将数据的高速缓存块写回到紧接着的低一层中。非写分配处理写不命中</a:t>
            </a:r>
            <a:endParaRPr lang="zh-CN" altLang="en-US"/>
          </a:p>
        </p:txBody>
      </p:sp>
      <p:sp>
        <p:nvSpPr>
          <p:cNvPr id="4" name="テキスト ボックス 3"/>
          <p:cNvSpPr txBox="1"/>
          <p:nvPr/>
        </p:nvSpPr>
        <p:spPr>
          <a:xfrm>
            <a:off x="1395602" y="1774844"/>
            <a:ext cx="10244124" cy="646331"/>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写回</a:t>
            </a:r>
            <a:r>
              <a:rPr lang="en-US" altLang="zh-CN">
                <a:latin typeface="宋体" panose="02010600030101010101" pitchFamily="2" charset="-122"/>
                <a:ea typeface="宋体" panose="02010600030101010101" pitchFamily="2" charset="-122"/>
              </a:rPr>
              <a:t>(write-back):</a:t>
            </a:r>
            <a:r>
              <a:rPr lang="zh-CN" altLang="en-US">
                <a:latin typeface="宋体" panose="02010600030101010101" pitchFamily="2" charset="-122"/>
                <a:ea typeface="宋体" panose="02010600030101010101" pitchFamily="2" charset="-122"/>
              </a:rPr>
              <a:t>尽可能地推迟更新，只有当替换算法要驱逐更新过的缓存块时，才把其写到紧接着的低一层中。写分配处理写不命中。</a:t>
            </a:r>
            <a:endParaRPr lang="zh-CN" altLang="en-US">
              <a:latin typeface="宋体" panose="02010600030101010101" pitchFamily="2" charset="-122"/>
              <a:ea typeface="宋体" panose="02010600030101010101" pitchFamily="2" charset="-122"/>
            </a:endParaRPr>
          </a:p>
        </p:txBody>
      </p:sp>
      <p:sp>
        <p:nvSpPr>
          <p:cNvPr id="5" name="テキスト ボックス 4"/>
          <p:cNvSpPr txBox="1"/>
          <p:nvPr/>
        </p:nvSpPr>
        <p:spPr>
          <a:xfrm>
            <a:off x="1395601" y="2740421"/>
            <a:ext cx="9533379"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写分配</a:t>
            </a:r>
            <a:r>
              <a:rPr lang="en-US" altLang="zh-CN">
                <a:latin typeface="宋体" panose="02010600030101010101" pitchFamily="2" charset="-122"/>
                <a:ea typeface="宋体" panose="02010600030101010101" pitchFamily="2" charset="-122"/>
              </a:rPr>
              <a:t>(write-allocate):</a:t>
            </a:r>
            <a:r>
              <a:rPr lang="zh-CN" altLang="en-US">
                <a:latin typeface="宋体" panose="02010600030101010101" pitchFamily="2" charset="-122"/>
                <a:ea typeface="宋体" panose="02010600030101010101" pitchFamily="2" charset="-122"/>
              </a:rPr>
              <a:t>加载相应的低一层中的块到高速缓存中，然后更新这个高速缓存。</a:t>
            </a:r>
            <a:endParaRPr lang="zh-CN" altLang="en-US">
              <a:latin typeface="宋体" panose="02010600030101010101" pitchFamily="2" charset="-122"/>
              <a:ea typeface="宋体" panose="02010600030101010101" pitchFamily="2" charset="-122"/>
            </a:endParaRPr>
          </a:p>
        </p:txBody>
      </p:sp>
      <p:sp>
        <p:nvSpPr>
          <p:cNvPr id="6" name="テキスト ボックス 5"/>
          <p:cNvSpPr txBox="1"/>
          <p:nvPr/>
        </p:nvSpPr>
        <p:spPr>
          <a:xfrm>
            <a:off x="1395601" y="3429000"/>
            <a:ext cx="8032968"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非写分配</a:t>
            </a:r>
            <a:r>
              <a:rPr lang="en-US" altLang="zh-CN">
                <a:latin typeface="宋体" panose="02010600030101010101" pitchFamily="2" charset="-122"/>
                <a:ea typeface="宋体" panose="02010600030101010101" pitchFamily="2" charset="-122"/>
              </a:rPr>
              <a:t>(not- write-allocate):</a:t>
            </a:r>
            <a:r>
              <a:rPr lang="zh-CN" altLang="en-US">
                <a:latin typeface="宋体" panose="02010600030101010101" pitchFamily="2" charset="-122"/>
                <a:ea typeface="宋体" panose="02010600030101010101" pitchFamily="2" charset="-122"/>
              </a:rPr>
              <a:t>避开高速缓存，直接把数据写到低一层中。</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78667" y="184666"/>
            <a:ext cx="4801314"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缓存性能指标</a:t>
            </a:r>
            <a:endParaRPr lang="en-US" dirty="0">
              <a:latin typeface="宋体" panose="02010600030101010101" pitchFamily="2" charset="-122"/>
              <a:ea typeface="宋体" panose="02010600030101010101" pitchFamily="2" charset="-122"/>
            </a:endParaRPr>
          </a:p>
        </p:txBody>
      </p:sp>
      <p:sp>
        <p:nvSpPr>
          <p:cNvPr id="3" name="テキスト ボックス 2"/>
          <p:cNvSpPr txBox="1"/>
          <p:nvPr/>
        </p:nvSpPr>
        <p:spPr>
          <a:xfrm>
            <a:off x="1606492" y="1384183"/>
            <a:ext cx="4685898"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不命中率</a:t>
            </a:r>
            <a:r>
              <a:rPr lang="en-US" altLang="zh-CN">
                <a:latin typeface="宋体" panose="02010600030101010101" pitchFamily="2" charset="-122"/>
                <a:ea typeface="宋体" panose="02010600030101010101" pitchFamily="2" charset="-122"/>
              </a:rPr>
              <a:t>(miss rate):</a:t>
            </a:r>
            <a:r>
              <a:rPr lang="zh-CN" altLang="en-US">
                <a:latin typeface="宋体" panose="02010600030101010101" pitchFamily="2" charset="-122"/>
                <a:ea typeface="宋体" panose="02010600030101010101" pitchFamily="2" charset="-122"/>
              </a:rPr>
              <a:t>不命中数量</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引用数量</a:t>
            </a:r>
            <a:endParaRPr lang="zh-CN" altLang="en-US">
              <a:latin typeface="宋体" panose="02010600030101010101" pitchFamily="2" charset="-122"/>
              <a:ea typeface="宋体" panose="02010600030101010101" pitchFamily="2" charset="-122"/>
            </a:endParaRPr>
          </a:p>
        </p:txBody>
      </p:sp>
      <p:sp>
        <p:nvSpPr>
          <p:cNvPr id="4" name="テキスト ボックス 3"/>
          <p:cNvSpPr txBox="1"/>
          <p:nvPr/>
        </p:nvSpPr>
        <p:spPr>
          <a:xfrm>
            <a:off x="1606492" y="2044775"/>
            <a:ext cx="3300904"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命中率</a:t>
            </a:r>
            <a:r>
              <a:rPr lang="en-US" altLang="zh-CN">
                <a:latin typeface="宋体" panose="02010600030101010101" pitchFamily="2" charset="-122"/>
                <a:ea typeface="宋体" panose="02010600030101010101" pitchFamily="2" charset="-122"/>
              </a:rPr>
              <a:t>(hit rate):1-</a:t>
            </a:r>
            <a:r>
              <a:rPr lang="zh-CN" altLang="en-US">
                <a:latin typeface="宋体" panose="02010600030101010101" pitchFamily="2" charset="-122"/>
                <a:ea typeface="宋体" panose="02010600030101010101" pitchFamily="2" charset="-122"/>
              </a:rPr>
              <a:t>不命中率</a:t>
            </a:r>
            <a:endParaRPr lang="zh-CN" altLang="en-US">
              <a:latin typeface="宋体" panose="02010600030101010101" pitchFamily="2" charset="-122"/>
              <a:ea typeface="宋体" panose="02010600030101010101" pitchFamily="2" charset="-122"/>
            </a:endParaRPr>
          </a:p>
        </p:txBody>
      </p:sp>
      <p:sp>
        <p:nvSpPr>
          <p:cNvPr id="5" name="テキスト ボックス 4"/>
          <p:cNvSpPr txBox="1"/>
          <p:nvPr/>
        </p:nvSpPr>
        <p:spPr>
          <a:xfrm>
            <a:off x="1606492" y="2705367"/>
            <a:ext cx="10008067" cy="646331"/>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命中时间</a:t>
            </a:r>
            <a:r>
              <a:rPr lang="en-US" altLang="zh-CN">
                <a:latin typeface="宋体" panose="02010600030101010101" pitchFamily="2" charset="-122"/>
                <a:ea typeface="宋体" panose="02010600030101010101" pitchFamily="2" charset="-122"/>
              </a:rPr>
              <a:t>(hit time):</a:t>
            </a:r>
            <a:r>
              <a:rPr lang="zh-CN" altLang="en-US">
                <a:latin typeface="宋体" panose="02010600030101010101" pitchFamily="2" charset="-122"/>
                <a:ea typeface="宋体" panose="02010600030101010101" pitchFamily="2" charset="-122"/>
              </a:rPr>
              <a:t>从高速缓存传送一个字到</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所需时间，包括组选择、行确认和字选择的时间。</a:t>
            </a:r>
            <a:endParaRPr lang="zh-CN" altLang="en-US">
              <a:latin typeface="宋体" panose="02010600030101010101" pitchFamily="2" charset="-122"/>
              <a:ea typeface="宋体" panose="02010600030101010101" pitchFamily="2" charset="-122"/>
            </a:endParaRPr>
          </a:p>
        </p:txBody>
      </p:sp>
      <p:sp>
        <p:nvSpPr>
          <p:cNvPr id="6" name="テキスト ボックス 5"/>
          <p:cNvSpPr txBox="1"/>
          <p:nvPr/>
        </p:nvSpPr>
        <p:spPr>
          <a:xfrm>
            <a:off x="1606492" y="3642958"/>
            <a:ext cx="6070893"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不命中处罚</a:t>
            </a:r>
            <a:r>
              <a:rPr lang="en-US" altLang="zh-CN">
                <a:latin typeface="宋体" panose="02010600030101010101" pitchFamily="2" charset="-122"/>
                <a:ea typeface="宋体" panose="02010600030101010101" pitchFamily="2" charset="-122"/>
              </a:rPr>
              <a:t>(miss penalty):</a:t>
            </a:r>
            <a:r>
              <a:rPr lang="zh-CN" altLang="en-US">
                <a:latin typeface="宋体" panose="02010600030101010101" pitchFamily="2" charset="-122"/>
                <a:ea typeface="宋体" panose="02010600030101010101" pitchFamily="2" charset="-122"/>
              </a:rPr>
              <a:t>由于不命中所需的额外的时间</a:t>
            </a:r>
            <a:endParaRPr lang="zh-CN" altLang="en-US">
              <a:latin typeface="宋体" panose="02010600030101010101" pitchFamily="2" charset="-122"/>
              <a:ea typeface="宋体" panose="02010600030101010101" pitchFamily="2" charset="-122"/>
            </a:endParaRPr>
          </a:p>
        </p:txBody>
      </p:sp>
      <p:sp>
        <p:nvSpPr>
          <p:cNvPr id="7" name="テキスト ボックス 6"/>
          <p:cNvSpPr txBox="1"/>
          <p:nvPr/>
        </p:nvSpPr>
        <p:spPr>
          <a:xfrm>
            <a:off x="1606492" y="4303552"/>
            <a:ext cx="8040848" cy="646331"/>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高速缓存大小、块大小</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现代系统折中为</a:t>
            </a:r>
            <a:r>
              <a:rPr lang="en-US" altLang="zh-CN">
                <a:latin typeface="宋体" panose="02010600030101010101" pitchFamily="2" charset="-122"/>
                <a:ea typeface="宋体" panose="02010600030101010101" pitchFamily="2" charset="-122"/>
              </a:rPr>
              <a:t>64</a:t>
            </a:r>
            <a:r>
              <a:rPr lang="zh-CN" altLang="en-US">
                <a:latin typeface="宋体" panose="02010600030101010101" pitchFamily="2" charset="-122"/>
                <a:ea typeface="宋体" panose="02010600030101010101" pitchFamily="2" charset="-122"/>
              </a:rPr>
              <a:t>字节</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、相连度、</a:t>
            </a:r>
            <a:endParaRPr lang="en-US" altLang="zh-CN">
              <a:latin typeface="宋体" panose="02010600030101010101" pitchFamily="2" charset="-122"/>
              <a:ea typeface="宋体" panose="02010600030101010101" pitchFamily="2" charset="-122"/>
            </a:endParaRPr>
          </a:p>
          <a:p>
            <a:pPr algn="l"/>
            <a:r>
              <a:rPr lang="zh-CN" altLang="en-US">
                <a:latin typeface="宋体" panose="02010600030101010101" pitchFamily="2" charset="-122"/>
                <a:ea typeface="宋体" panose="02010600030101010101" pitchFamily="2" charset="-122"/>
              </a:rPr>
              <a:t>写策略</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高速缓存越往下层，越可能使用写回而不是直写</a:t>
            </a:r>
            <a:r>
              <a:rPr lang="en-US" altLang="zh-CN">
                <a:latin typeface="宋体" panose="02010600030101010101" pitchFamily="2" charset="-122"/>
                <a:ea typeface="宋体" panose="02010600030101010101" pitchFamily="2" charset="-122"/>
              </a:rPr>
              <a:t>)</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78667" y="184666"/>
            <a:ext cx="4108817"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局部性</a:t>
            </a:r>
            <a:endParaRPr lang="en-US" dirty="0">
              <a:latin typeface="宋体" panose="02010600030101010101" pitchFamily="2" charset="-122"/>
              <a:ea typeface="宋体" panose="02010600030101010101" pitchFamily="2" charset="-122"/>
            </a:endParaRPr>
          </a:p>
        </p:txBody>
      </p:sp>
      <p:sp>
        <p:nvSpPr>
          <p:cNvPr id="3" name="テキスト ボックス 2"/>
          <p:cNvSpPr txBox="1"/>
          <p:nvPr/>
        </p:nvSpPr>
        <p:spPr>
          <a:xfrm>
            <a:off x="1466752" y="704676"/>
            <a:ext cx="8960647" cy="646331"/>
          </a:xfrm>
          <a:prstGeom prst="rect">
            <a:avLst/>
          </a:prstGeom>
          <a:noFill/>
        </p:spPr>
        <p:txBody>
          <a:bodyPr wrap="square" rtlCol="0">
            <a:spAutoFit/>
          </a:bodyPr>
          <a:lstStyle/>
          <a:p>
            <a:pPr algn="l"/>
            <a:r>
              <a:rPr lang="zh-CN" altLang="en-US">
                <a:latin typeface="宋体" panose="02010600030101010101" pitchFamily="2" charset="-122"/>
                <a:ea typeface="宋体" panose="02010600030101010101" pitchFamily="2" charset="-122"/>
              </a:rPr>
              <a:t>时间局部性</a:t>
            </a:r>
            <a:r>
              <a:rPr lang="en-US" altLang="zh-CN">
                <a:latin typeface="宋体" panose="02010600030101010101" pitchFamily="2" charset="-122"/>
                <a:ea typeface="宋体" panose="02010600030101010101" pitchFamily="2" charset="-122"/>
              </a:rPr>
              <a:t>(temporal locality)</a:t>
            </a:r>
            <a:r>
              <a:rPr lang="zh-CN" altLang="en-US">
                <a:latin typeface="宋体" panose="02010600030101010101" pitchFamily="2" charset="-122"/>
                <a:ea typeface="宋体" panose="02010600030101010101" pitchFamily="2" charset="-122"/>
              </a:rPr>
              <a:t>：被引用过一次的内存位置很可能在不远的将来在被多次引用。</a:t>
            </a:r>
            <a:endParaRPr lang="zh-CN" altLang="en-US">
              <a:latin typeface="宋体" panose="02010600030101010101" pitchFamily="2" charset="-122"/>
              <a:ea typeface="宋体" panose="02010600030101010101" pitchFamily="2" charset="-122"/>
            </a:endParaRPr>
          </a:p>
        </p:txBody>
      </p:sp>
      <p:pic>
        <p:nvPicPr>
          <p:cNvPr id="4" name="図 3"/>
          <p:cNvPicPr>
            <a:picLocks noChangeAspect="1"/>
          </p:cNvPicPr>
          <p:nvPr/>
        </p:nvPicPr>
        <p:blipFill>
          <a:blip r:embed="rId1"/>
          <a:stretch>
            <a:fillRect/>
          </a:stretch>
        </p:blipFill>
        <p:spPr>
          <a:xfrm>
            <a:off x="3257233" y="2828597"/>
            <a:ext cx="5137414" cy="3086259"/>
          </a:xfrm>
          <a:prstGeom prst="rect">
            <a:avLst/>
          </a:prstGeom>
        </p:spPr>
      </p:pic>
      <p:sp>
        <p:nvSpPr>
          <p:cNvPr id="5" name="テキスト ボックス 4"/>
          <p:cNvSpPr txBox="1"/>
          <p:nvPr/>
        </p:nvSpPr>
        <p:spPr>
          <a:xfrm>
            <a:off x="1466752" y="1390541"/>
            <a:ext cx="8960648" cy="646331"/>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空间局部性</a:t>
            </a:r>
            <a:r>
              <a:rPr lang="en-US" altLang="zh-CN">
                <a:latin typeface="宋体" panose="02010600030101010101" pitchFamily="2" charset="-122"/>
                <a:ea typeface="宋体" panose="02010600030101010101" pitchFamily="2" charset="-122"/>
              </a:rPr>
              <a:t>(spatial locality):</a:t>
            </a:r>
            <a:r>
              <a:rPr lang="zh-CN" altLang="en-US">
                <a:latin typeface="宋体" panose="02010600030101010101" pitchFamily="2" charset="-122"/>
                <a:ea typeface="宋体" panose="02010600030101010101" pitchFamily="2" charset="-122"/>
              </a:rPr>
              <a:t>如果一个内存位置被引用了一次，那么程序很可能在不远的将来引用附近的一个内存位置</a:t>
            </a:r>
            <a:endParaRPr lang="zh-CN" altLang="en-US">
              <a:latin typeface="宋体" panose="02010600030101010101" pitchFamily="2" charset="-122"/>
              <a:ea typeface="宋体" panose="02010600030101010101" pitchFamily="2" charset="-122"/>
            </a:endParaRPr>
          </a:p>
        </p:txBody>
      </p:sp>
      <p:cxnSp>
        <p:nvCxnSpPr>
          <p:cNvPr id="9" name="直線矢印コネクタ 8"/>
          <p:cNvCxnSpPr/>
          <p:nvPr/>
        </p:nvCxnSpPr>
        <p:spPr>
          <a:xfrm flipH="1">
            <a:off x="6144042" y="3419251"/>
            <a:ext cx="1187042" cy="331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flipV="1">
            <a:off x="6559298" y="4996383"/>
            <a:ext cx="815168" cy="439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218917" y="3140101"/>
            <a:ext cx="2416046" cy="276999"/>
          </a:xfrm>
          <a:prstGeom prst="rect">
            <a:avLst/>
          </a:prstGeom>
          <a:noFill/>
        </p:spPr>
        <p:txBody>
          <a:bodyPr wrap="none" rtlCol="0">
            <a:spAutoFit/>
          </a:bodyPr>
          <a:lstStyle/>
          <a:p>
            <a:pPr algn="l"/>
            <a:r>
              <a:rPr lang="en-US" altLang="zh-CN" sz="1200">
                <a:solidFill>
                  <a:srgbClr val="FF0000"/>
                </a:solidFill>
                <a:latin typeface="宋体" panose="02010600030101010101" pitchFamily="2" charset="-122"/>
                <a:ea typeface="宋体" panose="02010600030101010101" pitchFamily="2" charset="-122"/>
              </a:rPr>
              <a:t>sum(</a:t>
            </a:r>
            <a:r>
              <a:rPr lang="zh-CN" altLang="en-US" sz="1200">
                <a:solidFill>
                  <a:srgbClr val="FF0000"/>
                </a:solidFill>
                <a:latin typeface="宋体" panose="02010600030101010101" pitchFamily="2" charset="-122"/>
                <a:ea typeface="宋体" panose="02010600030101010101" pitchFamily="2" charset="-122"/>
              </a:rPr>
              <a:t>时间局部性，无空间局部性</a:t>
            </a:r>
            <a:r>
              <a:rPr lang="en-US" altLang="zh-CN" sz="1200">
                <a:solidFill>
                  <a:srgbClr val="FF0000"/>
                </a:solidFill>
                <a:latin typeface="宋体" panose="02010600030101010101" pitchFamily="2" charset="-122"/>
                <a:ea typeface="宋体" panose="02010600030101010101" pitchFamily="2" charset="-122"/>
              </a:rPr>
              <a:t>)</a:t>
            </a:r>
            <a:endParaRPr lang="zh-CN" altLang="en-US" sz="1200">
              <a:solidFill>
                <a:srgbClr val="FF0000"/>
              </a:solidFill>
              <a:latin typeface="宋体" panose="02010600030101010101" pitchFamily="2" charset="-122"/>
              <a:ea typeface="宋体" panose="02010600030101010101" pitchFamily="2" charset="-122"/>
            </a:endParaRPr>
          </a:p>
        </p:txBody>
      </p:sp>
      <p:sp>
        <p:nvSpPr>
          <p:cNvPr id="14" name="テキスト ボックス 13"/>
          <p:cNvSpPr txBox="1"/>
          <p:nvPr/>
        </p:nvSpPr>
        <p:spPr>
          <a:xfrm>
            <a:off x="7331084" y="5329899"/>
            <a:ext cx="2416046" cy="276999"/>
          </a:xfrm>
          <a:prstGeom prst="rect">
            <a:avLst/>
          </a:prstGeom>
          <a:noFill/>
        </p:spPr>
        <p:txBody>
          <a:bodyPr wrap="none" rtlCol="0">
            <a:spAutoFit/>
          </a:bodyPr>
          <a:lstStyle/>
          <a:p>
            <a:pPr algn="l"/>
            <a:r>
              <a:rPr lang="en-US" altLang="zh-CN" sz="1200">
                <a:solidFill>
                  <a:srgbClr val="FF0000"/>
                </a:solidFill>
                <a:latin typeface="宋体" panose="02010600030101010101" pitchFamily="2" charset="-122"/>
                <a:ea typeface="宋体" panose="02010600030101010101" pitchFamily="2" charset="-122"/>
              </a:rPr>
              <a:t>v:</a:t>
            </a:r>
            <a:r>
              <a:rPr lang="zh-CN" altLang="en-US" sz="1200">
                <a:solidFill>
                  <a:srgbClr val="FF0000"/>
                </a:solidFill>
                <a:latin typeface="宋体" panose="02010600030101010101" pitchFamily="2" charset="-122"/>
                <a:ea typeface="宋体" panose="02010600030101010101" pitchFamily="2" charset="-122"/>
              </a:rPr>
              <a:t>空间局部性良好</a:t>
            </a:r>
            <a:r>
              <a:rPr lang="en-US" altLang="zh-CN" sz="1200">
                <a:solidFill>
                  <a:srgbClr val="FF0000"/>
                </a:solidFill>
                <a:latin typeface="宋体" panose="02010600030101010101" pitchFamily="2" charset="-122"/>
                <a:ea typeface="宋体" panose="02010600030101010101" pitchFamily="2" charset="-122"/>
              </a:rPr>
              <a:t>,</a:t>
            </a:r>
            <a:r>
              <a:rPr lang="zh-CN" altLang="en-US" sz="1200">
                <a:solidFill>
                  <a:srgbClr val="FF0000"/>
                </a:solidFill>
                <a:latin typeface="宋体" panose="02010600030101010101" pitchFamily="2" charset="-122"/>
                <a:ea typeface="宋体" panose="02010600030101010101" pitchFamily="2" charset="-122"/>
              </a:rPr>
              <a:t>时间局部性差</a:t>
            </a:r>
            <a:endParaRPr lang="zh-CN" altLang="en-US" sz="1200">
              <a:solidFill>
                <a:srgbClr val="FF0000"/>
              </a:solidFill>
              <a:latin typeface="宋体" panose="02010600030101010101" pitchFamily="2" charset="-122"/>
              <a:ea typeface="宋体" panose="02010600030101010101" pitchFamily="2" charset="-122"/>
            </a:endParaRPr>
          </a:p>
        </p:txBody>
      </p:sp>
      <p:sp>
        <p:nvSpPr>
          <p:cNvPr id="15" name="テキスト ボックス 14"/>
          <p:cNvSpPr txBox="1"/>
          <p:nvPr/>
        </p:nvSpPr>
        <p:spPr>
          <a:xfrm>
            <a:off x="1471000" y="2160601"/>
            <a:ext cx="8032968" cy="369332"/>
          </a:xfrm>
          <a:prstGeom prst="rect">
            <a:avLst/>
          </a:prstGeom>
          <a:noFill/>
        </p:spPr>
        <p:txBody>
          <a:bodyPr wrap="none" rtlCol="0">
            <a:spAutoFit/>
          </a:bodyPr>
          <a:lstStyle/>
          <a:p>
            <a:pPr algn="l"/>
            <a:r>
              <a:rPr lang="zh-CN" altLang="en-US">
                <a:latin typeface="宋体" panose="02010600030101010101" pitchFamily="2" charset="-122"/>
                <a:ea typeface="宋体" panose="02010600030101010101" pitchFamily="2" charset="-122"/>
              </a:rPr>
              <a:t>取指令局部性</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因为程序指令时存放在内存中，</a:t>
            </a:r>
            <a:r>
              <a:rPr lang="en-US" altLang="zh-CN">
                <a:latin typeface="宋体" panose="02010600030101010101" pitchFamily="2" charset="-122"/>
                <a:ea typeface="宋体" panose="02010600030101010101" pitchFamily="2" charset="-122"/>
              </a:rPr>
              <a:t>CPU</a:t>
            </a:r>
            <a:r>
              <a:rPr lang="zh-CN" altLang="en-US">
                <a:latin typeface="宋体" panose="02010600030101010101" pitchFamily="2" charset="-122"/>
                <a:ea typeface="宋体" panose="02010600030101010101" pitchFamily="2" charset="-122"/>
              </a:rPr>
              <a:t>必须取出</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读取</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这些指令。</a:t>
            </a:r>
            <a:endParaRPr lang="zh-CN" altLang="en-US">
              <a:latin typeface="宋体" panose="02010600030101010101" pitchFamily="2" charset="-122"/>
              <a:ea typeface="宋体" panose="02010600030101010101" pitchFamily="2" charset="-122"/>
            </a:endParaRPr>
          </a:p>
        </p:txBody>
      </p:sp>
      <p:cxnSp>
        <p:nvCxnSpPr>
          <p:cNvPr id="17" name="直線矢印コネクタ 16"/>
          <p:cNvCxnSpPr/>
          <p:nvPr/>
        </p:nvCxnSpPr>
        <p:spPr>
          <a:xfrm>
            <a:off x="3915833" y="4576233"/>
            <a:ext cx="867834" cy="46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721100" y="4262967"/>
            <a:ext cx="646331" cy="369332"/>
          </a:xfrm>
          <a:prstGeom prst="rect">
            <a:avLst/>
          </a:prstGeom>
          <a:noFill/>
        </p:spPr>
        <p:txBody>
          <a:bodyPr wrap="none" rtlCol="0">
            <a:spAutoFit/>
          </a:bodyPr>
          <a:lstStyle/>
          <a:p>
            <a:pPr algn="l"/>
            <a:r>
              <a:rPr lang="zh-CN" altLang="en-US">
                <a:solidFill>
                  <a:srgbClr val="FF0000"/>
                </a:solidFill>
                <a:latin typeface="宋体" panose="02010600030101010101" pitchFamily="2" charset="-122"/>
                <a:ea typeface="宋体" panose="02010600030101010101" pitchFamily="2" charset="-122"/>
              </a:rPr>
              <a:t>指令</a:t>
            </a:r>
            <a:endParaRPr lang="zh-CN" altLang="en-US">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033" y="1295400"/>
            <a:ext cx="3185487" cy="369332"/>
          </a:xfrm>
          <a:prstGeom prst="rect">
            <a:avLst/>
          </a:prstGeom>
          <a:noFill/>
        </p:spPr>
        <p:txBody>
          <a:bodyPr wrap="none" rtlCol="0">
            <a:spAutoFit/>
          </a:bodyPr>
          <a:lstStyle/>
          <a:p>
            <a:r>
              <a:rPr lang="ja-JP" altLang="en-US">
                <a:latin typeface="宋体" panose="02010600030101010101" pitchFamily="2" charset="-122"/>
                <a:ea typeface="宋体" panose="02010600030101010101" pitchFamily="2" charset="-122"/>
              </a:rPr>
              <a:t>一</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典型系统的硬件构成简介</a:t>
            </a:r>
            <a:endParaRPr lang="en-US" altLang="ja-JP" dirty="0">
              <a:latin typeface="宋体" panose="02010600030101010101" pitchFamily="2" charset="-122"/>
              <a:ea typeface="宋体" panose="02010600030101010101" pitchFamily="2" charset="-122"/>
            </a:endParaRPr>
          </a:p>
        </p:txBody>
      </p:sp>
      <p:sp>
        <p:nvSpPr>
          <p:cNvPr id="6" name="TextBox 5"/>
          <p:cNvSpPr txBox="1"/>
          <p:nvPr/>
        </p:nvSpPr>
        <p:spPr>
          <a:xfrm>
            <a:off x="3254033" y="1848435"/>
            <a:ext cx="1685077" cy="369332"/>
          </a:xfrm>
          <a:prstGeom prst="rect">
            <a:avLst/>
          </a:prstGeom>
          <a:noFill/>
        </p:spPr>
        <p:txBody>
          <a:bodyPr wrap="none" rtlCol="0">
            <a:spAutoFit/>
          </a:bodyPr>
          <a:lstStyle/>
          <a:p>
            <a:r>
              <a:rPr lang="ja-JP" altLang="en-US">
                <a:latin typeface="宋体" panose="02010600030101010101" pitchFamily="2" charset="-122"/>
                <a:ea typeface="宋体" panose="02010600030101010101" pitchFamily="2" charset="-122"/>
              </a:rPr>
              <a:t>二</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存储技术</a:t>
            </a:r>
            <a:r>
              <a:rPr lang="zh-CN" altLang="en-US" dirty="0">
                <a:latin typeface="宋体" panose="02010600030101010101" pitchFamily="2" charset="-122"/>
                <a:ea typeface="宋体" panose="02010600030101010101" pitchFamily="2" charset="-122"/>
              </a:rPr>
              <a:t> </a:t>
            </a:r>
            <a:endParaRPr lang="en-US" dirty="0">
              <a:latin typeface="宋体" panose="02010600030101010101" pitchFamily="2" charset="-122"/>
              <a:ea typeface="宋体" panose="02010600030101010101" pitchFamily="2" charset="-122"/>
            </a:endParaRPr>
          </a:p>
        </p:txBody>
      </p:sp>
      <p:sp>
        <p:nvSpPr>
          <p:cNvPr id="7" name="TextBox 6"/>
          <p:cNvSpPr txBox="1"/>
          <p:nvPr/>
        </p:nvSpPr>
        <p:spPr>
          <a:xfrm>
            <a:off x="3254033" y="2401470"/>
            <a:ext cx="2262158" cy="369332"/>
          </a:xfrm>
          <a:prstGeom prst="rect">
            <a:avLst/>
          </a:prstGeom>
          <a:noFill/>
        </p:spPr>
        <p:txBody>
          <a:bodyPr wrap="none" rtlCol="0">
            <a:spAutoFit/>
          </a:bodyPr>
          <a:lstStyle/>
          <a:p>
            <a:r>
              <a:rPr lang="ja-JP" altLang="en-US">
                <a:latin typeface="宋体" panose="02010600030101010101" pitchFamily="2" charset="-122"/>
                <a:ea typeface="宋体" panose="02010600030101010101" pitchFamily="2" charset="-122"/>
              </a:rPr>
              <a:t>三</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高速缓存存储器</a:t>
            </a:r>
            <a:endParaRPr lang="en-US" altLang="ja-JP" dirty="0">
              <a:latin typeface="宋体" panose="02010600030101010101" pitchFamily="2" charset="-122"/>
              <a:ea typeface="宋体" panose="02010600030101010101" pitchFamily="2" charset="-122"/>
            </a:endParaRPr>
          </a:p>
        </p:txBody>
      </p:sp>
      <p:sp>
        <p:nvSpPr>
          <p:cNvPr id="10" name="TextBox 9"/>
          <p:cNvSpPr txBox="1"/>
          <p:nvPr/>
        </p:nvSpPr>
        <p:spPr>
          <a:xfrm>
            <a:off x="3254033" y="2954505"/>
            <a:ext cx="3185487"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endParaRPr lang="en-US"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78667" y="184666"/>
            <a:ext cx="3416320"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r>
              <a:rPr lang="en-US" altLang="zh-CN">
                <a:latin typeface="宋体" panose="02010600030101010101" pitchFamily="2" charset="-122"/>
                <a:ea typeface="宋体" panose="02010600030101010101" pitchFamily="2" charset="-122"/>
              </a:rPr>
              <a:t>—</a:t>
            </a:r>
            <a:endParaRPr lang="en-US" dirty="0">
              <a:latin typeface="宋体" panose="02010600030101010101" pitchFamily="2" charset="-122"/>
              <a:ea typeface="宋体" panose="02010600030101010101" pitchFamily="2" charset="-122"/>
            </a:endParaRPr>
          </a:p>
        </p:txBody>
      </p:sp>
      <p:sp>
        <p:nvSpPr>
          <p:cNvPr id="4" name="TextBox 9"/>
          <p:cNvSpPr txBox="1"/>
          <p:nvPr/>
        </p:nvSpPr>
        <p:spPr>
          <a:xfrm>
            <a:off x="1378667" y="184666"/>
            <a:ext cx="4108817"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局部性</a:t>
            </a:r>
            <a:endParaRPr lang="en-US" dirty="0">
              <a:latin typeface="宋体" panose="02010600030101010101" pitchFamily="2" charset="-122"/>
              <a:ea typeface="宋体" panose="02010600030101010101" pitchFamily="2" charset="-122"/>
            </a:endParaRPr>
          </a:p>
        </p:txBody>
      </p:sp>
      <p:pic>
        <p:nvPicPr>
          <p:cNvPr id="6" name="図 5"/>
          <p:cNvPicPr>
            <a:picLocks noChangeAspect="1"/>
          </p:cNvPicPr>
          <p:nvPr/>
        </p:nvPicPr>
        <p:blipFill>
          <a:blip r:embed="rId1"/>
          <a:stretch>
            <a:fillRect/>
          </a:stretch>
        </p:blipFill>
        <p:spPr>
          <a:xfrm>
            <a:off x="899427" y="1563239"/>
            <a:ext cx="5121457" cy="3497710"/>
          </a:xfrm>
          <a:prstGeom prst="rect">
            <a:avLst/>
          </a:prstGeom>
        </p:spPr>
      </p:pic>
      <p:pic>
        <p:nvPicPr>
          <p:cNvPr id="7" name="図 6"/>
          <p:cNvPicPr>
            <a:picLocks noChangeAspect="1"/>
          </p:cNvPicPr>
          <p:nvPr/>
        </p:nvPicPr>
        <p:blipFill>
          <a:blip r:embed="rId2"/>
          <a:stretch>
            <a:fillRect/>
          </a:stretch>
        </p:blipFill>
        <p:spPr>
          <a:xfrm>
            <a:off x="7141347" y="1603269"/>
            <a:ext cx="5161936" cy="3476731"/>
          </a:xfrm>
          <a:prstGeom prst="rect">
            <a:avLst/>
          </a:prstGeom>
        </p:spPr>
      </p:pic>
      <p:sp>
        <p:nvSpPr>
          <p:cNvPr id="8" name="テキスト ボックス 7"/>
          <p:cNvSpPr txBox="1"/>
          <p:nvPr/>
        </p:nvSpPr>
        <p:spPr>
          <a:xfrm>
            <a:off x="4398433" y="4148667"/>
            <a:ext cx="761747" cy="369332"/>
          </a:xfrm>
          <a:prstGeom prst="rect">
            <a:avLst/>
          </a:prstGeom>
          <a:noFill/>
        </p:spPr>
        <p:txBody>
          <a:bodyPr wrap="none" rtlCol="0">
            <a:spAutoFit/>
          </a:bodyPr>
          <a:lstStyle/>
          <a:p>
            <a:pPr algn="l"/>
            <a:r>
              <a:rPr lang="zh-CN" altLang="en-US">
                <a:solidFill>
                  <a:srgbClr val="FF0000"/>
                </a:solidFill>
                <a:latin typeface="宋体" panose="02010600030101010101" pitchFamily="2" charset="-122"/>
                <a:ea typeface="宋体" panose="02010600030101010101" pitchFamily="2" charset="-122"/>
              </a:rPr>
              <a:t>行</a:t>
            </a:r>
            <a:r>
              <a:rPr lang="en-US" altLang="zh-CN">
                <a:solidFill>
                  <a:srgbClr val="FF0000"/>
                </a:solidFill>
                <a:latin typeface="宋体" panose="02010600030101010101" pitchFamily="2" charset="-122"/>
                <a:ea typeface="宋体" panose="02010600030101010101" pitchFamily="2" charset="-122"/>
              </a:rPr>
              <a:t>-</a:t>
            </a:r>
            <a:r>
              <a:rPr lang="zh-CN" altLang="en-US">
                <a:solidFill>
                  <a:srgbClr val="FF0000"/>
                </a:solidFill>
                <a:latin typeface="宋体" panose="02010600030101010101" pitchFamily="2" charset="-122"/>
                <a:ea typeface="宋体" panose="02010600030101010101" pitchFamily="2" charset="-122"/>
              </a:rPr>
              <a:t>列</a:t>
            </a:r>
            <a:endParaRPr lang="zh-CN" altLang="en-US">
              <a:solidFill>
                <a:srgbClr val="FF0000"/>
              </a:solidFill>
              <a:latin typeface="宋体" panose="02010600030101010101" pitchFamily="2" charset="-122"/>
              <a:ea typeface="宋体" panose="02010600030101010101" pitchFamily="2" charset="-122"/>
            </a:endParaRPr>
          </a:p>
        </p:txBody>
      </p:sp>
      <p:sp>
        <p:nvSpPr>
          <p:cNvPr id="10" name="テキスト ボックス 9"/>
          <p:cNvSpPr txBox="1"/>
          <p:nvPr/>
        </p:nvSpPr>
        <p:spPr>
          <a:xfrm>
            <a:off x="10392833" y="4250267"/>
            <a:ext cx="761747" cy="369332"/>
          </a:xfrm>
          <a:prstGeom prst="rect">
            <a:avLst/>
          </a:prstGeom>
          <a:noFill/>
        </p:spPr>
        <p:txBody>
          <a:bodyPr wrap="none" rtlCol="0">
            <a:spAutoFit/>
          </a:bodyPr>
          <a:lstStyle/>
          <a:p>
            <a:pPr algn="l"/>
            <a:r>
              <a:rPr lang="zh-CN" altLang="en-US">
                <a:solidFill>
                  <a:srgbClr val="FF0000"/>
                </a:solidFill>
                <a:latin typeface="宋体" panose="02010600030101010101" pitchFamily="2" charset="-122"/>
                <a:ea typeface="宋体" panose="02010600030101010101" pitchFamily="2" charset="-122"/>
              </a:rPr>
              <a:t>列</a:t>
            </a:r>
            <a:r>
              <a:rPr lang="en-US" altLang="zh-CN">
                <a:solidFill>
                  <a:srgbClr val="FF0000"/>
                </a:solidFill>
                <a:latin typeface="宋体" panose="02010600030101010101" pitchFamily="2" charset="-122"/>
                <a:ea typeface="宋体" panose="02010600030101010101" pitchFamily="2" charset="-122"/>
              </a:rPr>
              <a:t>-</a:t>
            </a:r>
            <a:r>
              <a:rPr lang="zh-CN" altLang="en-US">
                <a:solidFill>
                  <a:srgbClr val="FF0000"/>
                </a:solidFill>
                <a:latin typeface="宋体" panose="02010600030101010101" pitchFamily="2" charset="-122"/>
                <a:ea typeface="宋体" panose="02010600030101010101" pitchFamily="2" charset="-122"/>
              </a:rPr>
              <a:t>行</a:t>
            </a:r>
            <a:endParaRPr lang="zh-CN" altLang="en-US">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78667" y="184666"/>
            <a:ext cx="4455066"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四、</a:t>
            </a:r>
            <a:r>
              <a:rPr lang="ja-JP" altLang="en-US">
                <a:latin typeface="宋体" panose="02010600030101010101" pitchFamily="2" charset="-122"/>
                <a:ea typeface="宋体" panose="02010600030101010101" pitchFamily="2" charset="-122"/>
              </a:rPr>
              <a:t>存储器对程序性能的影响</a:t>
            </a:r>
            <a:r>
              <a:rPr lang="en-US" altLang="zh-CN">
                <a:latin typeface="宋体" panose="02010600030101010101" pitchFamily="2" charset="-122"/>
                <a:ea typeface="宋体" panose="02010600030101010101" pitchFamily="2" charset="-122"/>
              </a:rPr>
              <a:t>—B/B+ Tree</a:t>
            </a:r>
            <a:endParaRPr lang="en-US" dirty="0">
              <a:latin typeface="宋体" panose="02010600030101010101" pitchFamily="2" charset="-122"/>
              <a:ea typeface="宋体" panose="02010600030101010101" pitchFamily="2" charset="-122"/>
            </a:endParaRPr>
          </a:p>
        </p:txBody>
      </p:sp>
      <p:sp>
        <p:nvSpPr>
          <p:cNvPr id="3" name="文本框 2"/>
          <p:cNvSpPr txBox="1"/>
          <p:nvPr/>
        </p:nvSpPr>
        <p:spPr>
          <a:xfrm>
            <a:off x="1029335" y="1240155"/>
            <a:ext cx="10546080" cy="2306955"/>
          </a:xfrm>
          <a:prstGeom prst="rect">
            <a:avLst/>
          </a:prstGeom>
          <a:noFill/>
        </p:spPr>
        <p:txBody>
          <a:bodyPr wrap="square" rtlCol="0" anchor="t">
            <a:spAutoFit/>
          </a:bodyPr>
          <a:p>
            <a:pPr algn="l"/>
            <a:r>
              <a:rPr lang="en-US" altLang="zh-CN" smtClean="0">
                <a:latin typeface="宋体" panose="02010600030101010101" pitchFamily="2" charset="-122"/>
                <a:ea typeface="宋体" panose="02010600030101010101" pitchFamily="2" charset="-122"/>
              </a:rPr>
              <a:t>1</a:t>
            </a:r>
            <a:r>
              <a:rPr lang="zh-CN" altLang="en-US" smtClean="0">
                <a:latin typeface="宋体" panose="02010600030101010101" pitchFamily="2" charset="-122"/>
                <a:ea typeface="宋体" panose="02010600030101010101" pitchFamily="2" charset="-122"/>
              </a:rPr>
              <a:t>、在B树中，你可以将键和值存放在内部节点和叶子节点，但在B+树中，内部节点都是键，没有值。叶子节点同时存放键和值</a:t>
            </a:r>
            <a:endParaRPr lang="zh-CN" altLang="en-US" smtClean="0">
              <a:latin typeface="宋体" panose="02010600030101010101" pitchFamily="2" charset="-122"/>
              <a:ea typeface="宋体" panose="02010600030101010101" pitchFamily="2" charset="-122"/>
            </a:endParaRPr>
          </a:p>
          <a:p>
            <a:pPr algn="l"/>
            <a:r>
              <a:rPr lang="en-US" altLang="zh-CN" smtClean="0">
                <a:latin typeface="宋体" panose="02010600030101010101" pitchFamily="2" charset="-122"/>
                <a:ea typeface="宋体" panose="02010600030101010101" pitchFamily="2" charset="-122"/>
              </a:rPr>
              <a:t>2</a:t>
            </a:r>
            <a:r>
              <a:rPr lang="zh-CN" altLang="en-US" smtClean="0">
                <a:latin typeface="宋体" panose="02010600030101010101" pitchFamily="2" charset="-122"/>
                <a:ea typeface="宋体" panose="02010600030101010101" pitchFamily="2" charset="-122"/>
              </a:rPr>
              <a:t>、B+树的叶子节点有一条链相连，而B+树的叶子节点各自独立。</a:t>
            </a:r>
            <a:endParaRPr lang="zh-CN" altLang="en-US" smtClean="0">
              <a:latin typeface="宋体" panose="02010600030101010101" pitchFamily="2" charset="-122"/>
              <a:ea typeface="宋体" panose="02010600030101010101" pitchFamily="2" charset="-122"/>
            </a:endParaRPr>
          </a:p>
          <a:p>
            <a:pPr algn="l"/>
            <a:r>
              <a:rPr lang="en-US" altLang="zh-CN" smtClean="0">
                <a:latin typeface="宋体" panose="02010600030101010101" pitchFamily="2" charset="-122"/>
                <a:ea typeface="宋体" panose="02010600030101010101" pitchFamily="2" charset="-122"/>
              </a:rPr>
              <a:t>3</a:t>
            </a:r>
            <a:r>
              <a:rPr lang="zh-CN" altLang="en-US" smtClean="0">
                <a:latin typeface="宋体" panose="02010600030101010101" pitchFamily="2" charset="-122"/>
                <a:ea typeface="宋体" panose="02010600030101010101" pitchFamily="2" charset="-122"/>
              </a:rPr>
              <a:t>、由于B+树的内部节点只存放键，不存放值，因此，一次读取，可以在内存页中获取更多的键，有利于更快地缩小查找范围。</a:t>
            </a:r>
            <a:endParaRPr lang="zh-CN" altLang="en-US" smtClean="0">
              <a:latin typeface="宋体" panose="02010600030101010101" pitchFamily="2" charset="-122"/>
              <a:ea typeface="宋体" panose="02010600030101010101" pitchFamily="2" charset="-122"/>
            </a:endParaRPr>
          </a:p>
          <a:p>
            <a:pPr algn="l"/>
            <a:r>
              <a:rPr lang="en-US" altLang="zh-CN" smtClean="0">
                <a:latin typeface="宋体" panose="02010600030101010101" pitchFamily="2" charset="-122"/>
                <a:ea typeface="宋体" panose="02010600030101010101" pitchFamily="2" charset="-122"/>
              </a:rPr>
              <a:t>4</a:t>
            </a:r>
            <a:r>
              <a:rPr lang="zh-CN" altLang="en-US" smtClean="0">
                <a:latin typeface="宋体" panose="02010600030101010101" pitchFamily="2" charset="-122"/>
                <a:ea typeface="宋体" panose="02010600030101010101" pitchFamily="2" charset="-122"/>
              </a:rPr>
              <a:t>、B+树的叶节点由一条链相连，因此，当需要进行一次全数据遍历的时候，B+树只需要使用O(logN)时间找到最小的一个节点，然后通过链进行O(N)的顺序遍历即可。而B树则需要对树的每一层进行遍历，雅思学校这会需要更多的内存置换次数，因此也就需要花费更多的时间</a:t>
            </a:r>
            <a:endParaRPr lang="zh-CN" altLang="en-US" smtClean="0">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79698" y="786706"/>
            <a:ext cx="7099300" cy="4813300"/>
          </a:xfrm>
          <a:prstGeom prst="rect">
            <a:avLst/>
          </a:prstGeom>
        </p:spPr>
      </p:pic>
      <p:sp>
        <p:nvSpPr>
          <p:cNvPr id="3" name="Rectangle 2"/>
          <p:cNvSpPr/>
          <p:nvPr/>
        </p:nvSpPr>
        <p:spPr>
          <a:xfrm>
            <a:off x="1646844" y="205042"/>
            <a:ext cx="3185487" cy="369332"/>
          </a:xfrm>
          <a:prstGeom prst="rect">
            <a:avLst/>
          </a:prstGeom>
        </p:spPr>
        <p:txBody>
          <a:bodyPr wrap="none">
            <a:spAutoFit/>
          </a:bodyPr>
          <a:lstStyle/>
          <a:p>
            <a:r>
              <a:rPr lang="ja-JP" altLang="en-US">
                <a:latin typeface="宋体" panose="02010600030101010101" pitchFamily="2" charset="-122"/>
                <a:ea typeface="宋体" panose="02010600030101010101" pitchFamily="2" charset="-122"/>
              </a:rPr>
              <a:t>一</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典型系统的硬件构成简介</a:t>
            </a:r>
            <a:endParaRPr lang="en-US" altLang="ja-JP" dirty="0">
              <a:latin typeface="宋体" panose="02010600030101010101" pitchFamily="2" charset="-122"/>
              <a:ea typeface="宋体" panose="02010600030101010101" pitchFamily="2" charset="-122"/>
            </a:endParaRPr>
          </a:p>
        </p:txBody>
      </p:sp>
      <p:sp>
        <p:nvSpPr>
          <p:cNvPr id="4" name="TextBox 3"/>
          <p:cNvSpPr txBox="1"/>
          <p:nvPr/>
        </p:nvSpPr>
        <p:spPr>
          <a:xfrm>
            <a:off x="5311170" y="5600006"/>
            <a:ext cx="1569660" cy="276999"/>
          </a:xfrm>
          <a:prstGeom prst="rect">
            <a:avLst/>
          </a:prstGeom>
          <a:noFill/>
        </p:spPr>
        <p:txBody>
          <a:bodyPr wrap="none" rtlCol="0">
            <a:spAutoFit/>
          </a:bodyPr>
          <a:lstStyle/>
          <a:p>
            <a:r>
              <a:rPr lang="ja-JP" altLang="en-US" sz="1200">
                <a:solidFill>
                  <a:srgbClr val="0070C0"/>
                </a:solidFill>
                <a:latin typeface="宋体" panose="02010600030101010101" pitchFamily="2" charset="-122"/>
                <a:ea typeface="宋体" panose="02010600030101010101" pitchFamily="2" charset="-122"/>
              </a:rPr>
              <a:t>典型系统的硬件组成</a:t>
            </a:r>
            <a:endParaRPr lang="en-US" sz="1200" dirty="0">
              <a:solidFill>
                <a:srgbClr val="0070C0"/>
              </a:solidFill>
              <a:latin typeface="宋体" panose="02010600030101010101" pitchFamily="2" charset="-122"/>
              <a:ea typeface="宋体" panose="02010600030101010101" pitchFamily="2" charset="-122"/>
            </a:endParaRPr>
          </a:p>
        </p:txBody>
      </p:sp>
      <p:sp>
        <p:nvSpPr>
          <p:cNvPr id="5" name="TextBox 4"/>
          <p:cNvSpPr txBox="1"/>
          <p:nvPr/>
        </p:nvSpPr>
        <p:spPr>
          <a:xfrm>
            <a:off x="8961120" y="786706"/>
            <a:ext cx="1800493" cy="369332"/>
          </a:xfrm>
          <a:prstGeom prst="rect">
            <a:avLst/>
          </a:prstGeom>
          <a:noFill/>
        </p:spPr>
        <p:txBody>
          <a:bodyPr wrap="none" rtlCol="0">
            <a:spAutoFit/>
          </a:bodyPr>
          <a:lstStyle/>
          <a:p>
            <a:pPr algn="l"/>
            <a:r>
              <a:rPr lang="en-US" dirty="0">
                <a:latin typeface="宋体" panose="02010600030101010101" pitchFamily="2" charset="-122"/>
                <a:ea typeface="宋体" panose="02010600030101010101" pitchFamily="2" charset="-122"/>
              </a:rPr>
              <a:t>PC</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程序计数器</a:t>
            </a:r>
            <a:endParaRPr lang="en-US" dirty="0">
              <a:latin typeface="宋体" panose="02010600030101010101" pitchFamily="2" charset="-122"/>
              <a:ea typeface="宋体" panose="02010600030101010101" pitchFamily="2" charset="-122"/>
            </a:endParaRPr>
          </a:p>
        </p:txBody>
      </p:sp>
      <p:sp>
        <p:nvSpPr>
          <p:cNvPr id="6" name="TextBox 5"/>
          <p:cNvSpPr txBox="1"/>
          <p:nvPr/>
        </p:nvSpPr>
        <p:spPr>
          <a:xfrm>
            <a:off x="8961120" y="1323704"/>
            <a:ext cx="2262158" cy="369332"/>
          </a:xfrm>
          <a:prstGeom prst="rect">
            <a:avLst/>
          </a:prstGeom>
          <a:noFill/>
        </p:spPr>
        <p:txBody>
          <a:bodyPr wrap="none" rtlCol="0">
            <a:spAutoFit/>
          </a:bodyPr>
          <a:lstStyle/>
          <a:p>
            <a:pPr algn="l"/>
            <a:r>
              <a:rPr lang="en-US" dirty="0">
                <a:latin typeface="宋体" panose="02010600030101010101" pitchFamily="2" charset="-122"/>
                <a:ea typeface="宋体" panose="02010600030101010101" pitchFamily="2" charset="-122"/>
              </a:rPr>
              <a:t>ALU</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算数</a:t>
            </a:r>
            <a:r>
              <a:rPr lang="en-US" altLang="ja-JP"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逻辑单元</a:t>
            </a:r>
            <a:endParaRPr lang="en-US" dirty="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84910" y="786458"/>
            <a:ext cx="7801791" cy="5285084"/>
          </a:xfrm>
          <a:prstGeom prst="rect">
            <a:avLst/>
          </a:prstGeom>
        </p:spPr>
      </p:pic>
      <p:sp>
        <p:nvSpPr>
          <p:cNvPr id="6" name="Rectangle 5"/>
          <p:cNvSpPr/>
          <p:nvPr/>
        </p:nvSpPr>
        <p:spPr>
          <a:xfrm>
            <a:off x="1646844" y="205042"/>
            <a:ext cx="3185487" cy="369332"/>
          </a:xfrm>
          <a:prstGeom prst="rect">
            <a:avLst/>
          </a:prstGeom>
        </p:spPr>
        <p:txBody>
          <a:bodyPr wrap="none">
            <a:spAutoFit/>
          </a:bodyPr>
          <a:lstStyle/>
          <a:p>
            <a:r>
              <a:rPr lang="ja-JP" altLang="en-US">
                <a:latin typeface="宋体" panose="02010600030101010101" pitchFamily="2" charset="-122"/>
                <a:ea typeface="宋体" panose="02010600030101010101" pitchFamily="2" charset="-122"/>
              </a:rPr>
              <a:t>一</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典型系统的硬件构成简介</a:t>
            </a:r>
            <a:endParaRPr lang="en-US" altLang="ja-JP" dirty="0">
              <a:latin typeface="宋体" panose="02010600030101010101" pitchFamily="2" charset="-122"/>
              <a:ea typeface="宋体" panose="02010600030101010101" pitchFamily="2" charset="-122"/>
            </a:endParaRPr>
          </a:p>
        </p:txBody>
      </p:sp>
      <p:sp>
        <p:nvSpPr>
          <p:cNvPr id="8" name="TextBox 7"/>
          <p:cNvSpPr txBox="1"/>
          <p:nvPr/>
        </p:nvSpPr>
        <p:spPr>
          <a:xfrm>
            <a:off x="5234224" y="6145126"/>
            <a:ext cx="1723549" cy="276999"/>
          </a:xfrm>
          <a:prstGeom prst="rect">
            <a:avLst/>
          </a:prstGeom>
          <a:noFill/>
        </p:spPr>
        <p:txBody>
          <a:bodyPr wrap="none" rtlCol="0">
            <a:spAutoFit/>
          </a:bodyPr>
          <a:lstStyle/>
          <a:p>
            <a:pPr algn="l"/>
            <a:r>
              <a:rPr lang="ja-JP" altLang="en-US" sz="1200">
                <a:solidFill>
                  <a:srgbClr val="00B0F0"/>
                </a:solidFill>
                <a:latin typeface="宋体" panose="02010600030101010101" pitchFamily="2" charset="-122"/>
                <a:ea typeface="宋体" panose="02010600030101010101" pitchFamily="2" charset="-122"/>
              </a:rPr>
              <a:t>运行一个程序都做了啥</a:t>
            </a:r>
            <a:endParaRPr lang="en-US" sz="1200" dirty="0">
              <a:solidFill>
                <a:srgbClr val="00B0F0"/>
              </a:solidFill>
              <a:latin typeface="宋体" panose="02010600030101010101" pitchFamily="2" charset="-122"/>
              <a:ea typeface="宋体" panose="02010600030101010101" pitchFamily="2" charset="-122"/>
            </a:endParaRPr>
          </a:p>
        </p:txBody>
      </p:sp>
      <p:sp>
        <p:nvSpPr>
          <p:cNvPr id="9" name="TextBox 8"/>
          <p:cNvSpPr txBox="1"/>
          <p:nvPr/>
        </p:nvSpPr>
        <p:spPr>
          <a:xfrm>
            <a:off x="6783601" y="6206681"/>
            <a:ext cx="954107" cy="215444"/>
          </a:xfrm>
          <a:prstGeom prst="rect">
            <a:avLst/>
          </a:prstGeom>
          <a:noFill/>
        </p:spPr>
        <p:txBody>
          <a:bodyPr wrap="none" rtlCol="0">
            <a:spAutoFit/>
          </a:bodyPr>
          <a:lstStyle/>
          <a:p>
            <a:pPr algn="l"/>
            <a:r>
              <a:rPr lang="en-US" sz="800" dirty="0">
                <a:solidFill>
                  <a:srgbClr val="00B0F0"/>
                </a:solidFill>
                <a:latin typeface="宋体" panose="02010600030101010101" pitchFamily="2" charset="-122"/>
                <a:ea typeface="宋体" panose="02010600030101010101" pitchFamily="2" charset="-122"/>
              </a:rPr>
              <a:t>(</a:t>
            </a:r>
            <a:r>
              <a:rPr lang="ja-JP" altLang="en-US" sz="800">
                <a:solidFill>
                  <a:srgbClr val="00B0F0"/>
                </a:solidFill>
                <a:latin typeface="宋体" panose="02010600030101010101" pitchFamily="2" charset="-122"/>
                <a:ea typeface="宋体" panose="02010600030101010101" pitchFamily="2" charset="-122"/>
              </a:rPr>
              <a:t>假设开启了</a:t>
            </a:r>
            <a:r>
              <a:rPr lang="en-US" altLang="ja-JP" sz="800" dirty="0">
                <a:solidFill>
                  <a:srgbClr val="00B0F0"/>
                </a:solidFill>
                <a:latin typeface="宋体" panose="02010600030101010101" pitchFamily="2" charset="-122"/>
                <a:ea typeface="宋体" panose="02010600030101010101" pitchFamily="2" charset="-122"/>
              </a:rPr>
              <a:t>DMA</a:t>
            </a:r>
            <a:r>
              <a:rPr lang="en-US" sz="800" dirty="0">
                <a:solidFill>
                  <a:srgbClr val="00B0F0"/>
                </a:solidFill>
                <a:latin typeface="宋体" panose="02010600030101010101" pitchFamily="2" charset="-122"/>
                <a:ea typeface="宋体" panose="02010600030101010101" pitchFamily="2" charset="-122"/>
              </a:rPr>
              <a:t>)</a:t>
            </a:r>
            <a:endParaRPr lang="en-US" sz="800" dirty="0">
              <a:solidFill>
                <a:srgbClr val="00B0F0"/>
              </a:solidFill>
              <a:latin typeface="宋体" panose="02010600030101010101" pitchFamily="2" charset="-122"/>
              <a:ea typeface="宋体" panose="02010600030101010101" pitchFamily="2" charset="-122"/>
            </a:endParaRPr>
          </a:p>
        </p:txBody>
      </p:sp>
      <p:sp>
        <p:nvSpPr>
          <p:cNvPr id="10" name="TextBox 9"/>
          <p:cNvSpPr txBox="1"/>
          <p:nvPr/>
        </p:nvSpPr>
        <p:spPr>
          <a:xfrm>
            <a:off x="8769531" y="975360"/>
            <a:ext cx="3135086" cy="3970318"/>
          </a:xfrm>
          <a:prstGeom prst="rect">
            <a:avLst/>
          </a:prstGeom>
          <a:noFill/>
        </p:spPr>
        <p:txBody>
          <a:bodyPr wrap="square" rtlCol="0">
            <a:spAutoFit/>
          </a:bodyPr>
          <a:lstStyle/>
          <a:p>
            <a:pPr algn="l"/>
            <a:r>
              <a:rPr lang="ja-JP" altLang="en-US">
                <a:latin typeface="宋体" panose="02010600030101010101" pitchFamily="2" charset="-122"/>
                <a:ea typeface="宋体" panose="02010600030101010101" pitchFamily="2" charset="-122"/>
              </a:rPr>
              <a:t>执行一个打印</a:t>
            </a:r>
            <a:r>
              <a:rPr lang="en-US" altLang="ja-JP">
                <a:latin typeface="宋体" panose="02010600030101010101" pitchFamily="2" charset="-122"/>
                <a:ea typeface="宋体" panose="02010600030101010101" pitchFamily="2" charset="-122"/>
              </a:rPr>
              <a:t>hello</a:t>
            </a:r>
            <a:r>
              <a:rPr lang="zh-CN" altLang="en-US">
                <a:latin typeface="宋体" panose="02010600030101010101" pitchFamily="2" charset="-122"/>
                <a:ea typeface="宋体" panose="02010600030101010101" pitchFamily="2" charset="-122"/>
              </a:rPr>
              <a:t> </a:t>
            </a:r>
            <a:r>
              <a:rPr lang="en-US" altLang="zh-CN">
                <a:latin typeface="宋体" panose="02010600030101010101" pitchFamily="2" charset="-122"/>
                <a:ea typeface="宋体" panose="02010600030101010101" pitchFamily="2" charset="-122"/>
              </a:rPr>
              <a:t>word</a:t>
            </a:r>
            <a:r>
              <a:rPr lang="ja-JP" altLang="en-US">
                <a:latin typeface="宋体" panose="02010600030101010101" pitchFamily="2" charset="-122"/>
                <a:ea typeface="宋体" panose="02010600030101010101" pitchFamily="2" charset="-122"/>
              </a:rPr>
              <a:t>程序</a:t>
            </a:r>
            <a:endParaRPr lang="en-US" altLang="zh-CN">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从键盘上读取命令</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逐一存入寄存器</a:t>
            </a:r>
            <a:r>
              <a:rPr lang="zh-CN" altLang="en-US">
                <a:latin typeface="宋体" panose="02010600030101010101" pitchFamily="2" charset="-122"/>
                <a:ea typeface="宋体" panose="02010600030101010101" pitchFamily="2" charset="-122"/>
              </a:rPr>
              <a:t>。</a:t>
            </a:r>
            <a:endParaRPr lang="en-US" altLang="zh-CN">
              <a:latin typeface="宋体" panose="02010600030101010101" pitchFamily="2" charset="-122"/>
              <a:ea typeface="宋体" panose="02010600030101010101" pitchFamily="2" charset="-122"/>
            </a:endParaRPr>
          </a:p>
          <a:p>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再从寄存器中将命令逐一放到内存中</a:t>
            </a:r>
            <a:endParaRPr lang="en-US">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当输入结束符时</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开始执行输入的指令</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从磁盘加载可执行文件到主存</a:t>
            </a:r>
            <a:endParaRPr lang="en-US" altLang="ja-JP">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4</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处理器开始执行程序中的机器指令</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并将输出内容复制到寄存器中</a:t>
            </a:r>
            <a:endParaRPr lang="en-US" altLang="ja-JP">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5</a:t>
            </a:r>
            <a:r>
              <a:rPr lang="zh-CN" altLang="en-US">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从寄存器中复制内容到显示设备中显示</a:t>
            </a:r>
            <a:endParaRPr lang="en-US">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6844" y="205042"/>
            <a:ext cx="3993401" cy="369332"/>
          </a:xfrm>
          <a:prstGeom prst="rect">
            <a:avLst/>
          </a:prstGeom>
        </p:spPr>
        <p:txBody>
          <a:bodyPr wrap="none">
            <a:spAutoFit/>
          </a:bodyPr>
          <a:lstStyle/>
          <a:p>
            <a:r>
              <a:rPr lang="ja-JP" altLang="en-US">
                <a:latin typeface="宋体" panose="02010600030101010101" pitchFamily="2" charset="-122"/>
                <a:ea typeface="宋体" panose="02010600030101010101" pitchFamily="2" charset="-122"/>
              </a:rPr>
              <a:t>一</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典型系统的硬件构成简介</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存储</a:t>
            </a:r>
            <a:endParaRPr lang="en-US" altLang="ja-JP" dirty="0">
              <a:latin typeface="宋体" panose="02010600030101010101" pitchFamily="2" charset="-122"/>
              <a:ea typeface="宋体" panose="02010600030101010101" pitchFamily="2" charset="-122"/>
            </a:endParaRPr>
          </a:p>
        </p:txBody>
      </p:sp>
      <p:sp>
        <p:nvSpPr>
          <p:cNvPr id="4" name="TextBox 3"/>
          <p:cNvSpPr txBox="1"/>
          <p:nvPr/>
        </p:nvSpPr>
        <p:spPr>
          <a:xfrm>
            <a:off x="5234224" y="5742091"/>
            <a:ext cx="1723549" cy="276999"/>
          </a:xfrm>
          <a:prstGeom prst="rect">
            <a:avLst/>
          </a:prstGeom>
          <a:noFill/>
        </p:spPr>
        <p:txBody>
          <a:bodyPr wrap="none" rtlCol="0">
            <a:spAutoFit/>
          </a:bodyPr>
          <a:lstStyle/>
          <a:p>
            <a:pPr algn="l"/>
            <a:r>
              <a:rPr lang="ja-JP" altLang="en-US" sz="1200">
                <a:solidFill>
                  <a:srgbClr val="00B0F0"/>
                </a:solidFill>
                <a:latin typeface="宋体" panose="02010600030101010101" pitchFamily="2" charset="-122"/>
                <a:ea typeface="宋体" panose="02010600030101010101" pitchFamily="2" charset="-122"/>
              </a:rPr>
              <a:t>存储器层次结构的示例</a:t>
            </a:r>
            <a:endParaRPr lang="en-US" sz="1200" dirty="0">
              <a:solidFill>
                <a:srgbClr val="00B0F0"/>
              </a:solidFill>
              <a:latin typeface="宋体" panose="02010600030101010101" pitchFamily="2" charset="-122"/>
              <a:ea typeface="宋体" panose="02010600030101010101" pitchFamily="2" charset="-122"/>
            </a:endParaRPr>
          </a:p>
        </p:txBody>
      </p:sp>
      <p:pic>
        <p:nvPicPr>
          <p:cNvPr id="5" name="Picture 4"/>
          <p:cNvPicPr>
            <a:picLocks noChangeAspect="1"/>
          </p:cNvPicPr>
          <p:nvPr/>
        </p:nvPicPr>
        <p:blipFill>
          <a:blip r:embed="rId1"/>
          <a:stretch>
            <a:fillRect/>
          </a:stretch>
        </p:blipFill>
        <p:spPr>
          <a:xfrm>
            <a:off x="2701834" y="977409"/>
            <a:ext cx="6788331" cy="45421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434193" y="755217"/>
            <a:ext cx="6420939" cy="5361173"/>
          </a:xfrm>
          <a:prstGeom prst="rect">
            <a:avLst/>
          </a:prstGeom>
        </p:spPr>
      </p:pic>
      <p:sp>
        <p:nvSpPr>
          <p:cNvPr id="5" name="Rectangle 4"/>
          <p:cNvSpPr/>
          <p:nvPr/>
        </p:nvSpPr>
        <p:spPr>
          <a:xfrm>
            <a:off x="1646844" y="205042"/>
            <a:ext cx="3877985" cy="369332"/>
          </a:xfrm>
          <a:prstGeom prst="rect">
            <a:avLst/>
          </a:prstGeom>
        </p:spPr>
        <p:txBody>
          <a:bodyPr wrap="none">
            <a:spAutoFit/>
          </a:bodyPr>
          <a:lstStyle/>
          <a:p>
            <a:r>
              <a:rPr lang="ja-JP" altLang="en-US">
                <a:latin typeface="宋体" panose="02010600030101010101" pitchFamily="2" charset="-122"/>
                <a:ea typeface="宋体" panose="02010600030101010101" pitchFamily="2" charset="-122"/>
              </a:rPr>
              <a:t>一</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典型系统的硬件构成简介</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存储</a:t>
            </a:r>
            <a:endParaRPr lang="en-US" altLang="ja-JP" dirty="0">
              <a:latin typeface="宋体" panose="02010600030101010101" pitchFamily="2" charset="-122"/>
              <a:ea typeface="宋体" panose="02010600030101010101" pitchFamily="2" charset="-122"/>
            </a:endParaRPr>
          </a:p>
        </p:txBody>
      </p:sp>
      <p:sp>
        <p:nvSpPr>
          <p:cNvPr id="7" name="Rectangle 6"/>
          <p:cNvSpPr/>
          <p:nvPr/>
        </p:nvSpPr>
        <p:spPr>
          <a:xfrm>
            <a:off x="5018732" y="6116390"/>
            <a:ext cx="2108269" cy="276999"/>
          </a:xfrm>
          <a:prstGeom prst="rect">
            <a:avLst/>
          </a:prstGeom>
        </p:spPr>
        <p:txBody>
          <a:bodyPr wrap="none">
            <a:spAutoFit/>
          </a:bodyPr>
          <a:lstStyle/>
          <a:p>
            <a:r>
              <a:rPr lang="en-US" sz="1200" b="0" i="0" dirty="0">
                <a:solidFill>
                  <a:srgbClr val="00B0F0"/>
                </a:solidFill>
                <a:effectLst/>
                <a:latin typeface="宋体" panose="02010600030101010101" pitchFamily="2" charset="-122"/>
                <a:ea typeface="宋体" panose="02010600030101010101" pitchFamily="2" charset="-122"/>
              </a:rPr>
              <a:t>core i7</a:t>
            </a:r>
            <a:r>
              <a:rPr lang="ja-JP" altLang="en-US" sz="1200" b="0" i="0">
                <a:solidFill>
                  <a:srgbClr val="00B0F0"/>
                </a:solidFill>
                <a:effectLst/>
                <a:latin typeface="宋体" panose="02010600030101010101" pitchFamily="2" charset="-122"/>
                <a:ea typeface="宋体" panose="02010600030101010101" pitchFamily="2" charset="-122"/>
              </a:rPr>
              <a:t>的高速缓存层次结构</a:t>
            </a:r>
            <a:endParaRPr lang="en-US" sz="1200" dirty="0">
              <a:solidFill>
                <a:srgbClr val="00B0F0"/>
              </a:solidFill>
              <a:latin typeface="宋体" panose="02010600030101010101" pitchFamily="2" charset="-122"/>
              <a:ea typeface="宋体" panose="02010600030101010101" pitchFamily="2" charset="-122"/>
            </a:endParaRPr>
          </a:p>
        </p:txBody>
      </p:sp>
      <p:sp>
        <p:nvSpPr>
          <p:cNvPr id="8" name="TextBox 7"/>
          <p:cNvSpPr txBox="1"/>
          <p:nvPr/>
        </p:nvSpPr>
        <p:spPr>
          <a:xfrm>
            <a:off x="7724504" y="862148"/>
            <a:ext cx="4371702" cy="1754326"/>
          </a:xfrm>
          <a:prstGeom prst="rect">
            <a:avLst/>
          </a:prstGeom>
          <a:noFill/>
        </p:spPr>
        <p:txBody>
          <a:bodyPr wrap="square" rtlCol="0">
            <a:spAutoFit/>
          </a:bodyPr>
          <a:lstStyle/>
          <a:p>
            <a:pPr algn="l"/>
            <a:r>
              <a:rPr lang="en-US">
                <a:latin typeface="宋体" panose="02010600030101010101" pitchFamily="2" charset="-122"/>
                <a:ea typeface="宋体" panose="02010600030101010101" pitchFamily="2" charset="-122"/>
              </a:rPr>
              <a:t>d-cache:</a:t>
            </a:r>
            <a:r>
              <a:rPr lang="ja-JP" altLang="en-US">
                <a:latin typeface="宋体" panose="02010600030101010101" pitchFamily="2" charset="-122"/>
                <a:ea typeface="宋体" panose="02010600030101010101" pitchFamily="2" charset="-122"/>
              </a:rPr>
              <a:t>只保存数据的缓存</a:t>
            </a:r>
            <a:endParaRPr lang="en-US" altLang="ja-JP">
              <a:latin typeface="宋体" panose="02010600030101010101" pitchFamily="2" charset="-122"/>
              <a:ea typeface="宋体" panose="02010600030101010101" pitchFamily="2" charset="-122"/>
            </a:endParaRPr>
          </a:p>
          <a:p>
            <a:pPr algn="l"/>
            <a:endParaRPr lang="en-US" altLang="ja-JP">
              <a:latin typeface="宋体" panose="02010600030101010101" pitchFamily="2" charset="-122"/>
              <a:ea typeface="宋体" panose="02010600030101010101" pitchFamily="2" charset="-122"/>
            </a:endParaRPr>
          </a:p>
          <a:p>
            <a:pPr algn="l"/>
            <a:r>
              <a:rPr lang="en-US" altLang="zh-CN">
                <a:latin typeface="宋体" panose="02010600030101010101" pitchFamily="2" charset="-122"/>
                <a:ea typeface="宋体" panose="02010600030101010101" pitchFamily="2" charset="-122"/>
              </a:rPr>
              <a:t>i-cache:</a:t>
            </a:r>
            <a:r>
              <a:rPr lang="ja-JP" altLang="en-US">
                <a:latin typeface="宋体" panose="02010600030101010101" pitchFamily="2" charset="-122"/>
                <a:ea typeface="宋体" panose="02010600030101010101" pitchFamily="2" charset="-122"/>
              </a:rPr>
              <a:t>只保存指令的缓存</a:t>
            </a:r>
            <a:endParaRPr lang="en-US" altLang="ja-JP">
              <a:latin typeface="宋体" panose="02010600030101010101" pitchFamily="2" charset="-122"/>
              <a:ea typeface="宋体" panose="02010600030101010101" pitchFamily="2" charset="-122"/>
            </a:endParaRPr>
          </a:p>
          <a:p>
            <a:pPr algn="l"/>
            <a:endParaRPr lang="en-US" altLang="zh-CN">
              <a:latin typeface="宋体" panose="02010600030101010101" pitchFamily="2" charset="-122"/>
              <a:ea typeface="宋体" panose="02010600030101010101" pitchFamily="2" charset="-122"/>
            </a:endParaRPr>
          </a:p>
          <a:p>
            <a:pPr algn="l"/>
            <a:r>
              <a:rPr lang="ja-JP" altLang="en-US">
                <a:latin typeface="宋体" panose="02010600030101010101" pitchFamily="2" charset="-122"/>
                <a:ea typeface="宋体" panose="02010600030101010101" pitchFamily="2" charset="-122"/>
              </a:rPr>
              <a:t>统一的高速缓存</a:t>
            </a:r>
            <a:r>
              <a:rPr lang="en-US" altLang="ja-JP">
                <a:latin typeface="宋体" panose="02010600030101010101" pitchFamily="2" charset="-122"/>
                <a:ea typeface="宋体" panose="02010600030101010101" pitchFamily="2" charset="-122"/>
              </a:rPr>
              <a:t>(unified cache) </a:t>
            </a:r>
            <a:r>
              <a:rPr lang="ja-JP" altLang="en-US">
                <a:latin typeface="宋体" panose="02010600030101010101" pitchFamily="2" charset="-122"/>
                <a:ea typeface="宋体" panose="02010600030101010101" pitchFamily="2" charset="-122"/>
              </a:rPr>
              <a:t>既保存指令又保存数据</a:t>
            </a:r>
            <a:endParaRPr lang="en-US" altLang="zh-CN">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5211683"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随机访问存储器</a:t>
            </a:r>
            <a:endParaRPr lang="en-US" sz="2800" dirty="0">
              <a:latin typeface="宋体" panose="02010600030101010101" pitchFamily="2" charset="-122"/>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3019515" y="4209687"/>
            <a:ext cx="5715181" cy="2223328"/>
          </a:xfrm>
          <a:prstGeom prst="rect">
            <a:avLst/>
          </a:prstGeom>
        </p:spPr>
      </p:pic>
      <p:sp>
        <p:nvSpPr>
          <p:cNvPr id="5" name="Rectangle 4"/>
          <p:cNvSpPr/>
          <p:nvPr/>
        </p:nvSpPr>
        <p:spPr>
          <a:xfrm>
            <a:off x="1364644" y="1253581"/>
            <a:ext cx="10014856" cy="2031325"/>
          </a:xfrm>
          <a:prstGeom prst="rect">
            <a:avLst/>
          </a:prstGeom>
        </p:spPr>
        <p:txBody>
          <a:bodyPr wrap="square">
            <a:spAutoFit/>
          </a:bodyPr>
          <a:lstStyle/>
          <a:p>
            <a:r>
              <a:rPr lang="ja-JP" altLang="en-US">
                <a:latin typeface="宋体" panose="02010600030101010101" pitchFamily="2" charset="-122"/>
                <a:ea typeface="宋体" panose="02010600030101010101" pitchFamily="2" charset="-122"/>
              </a:rPr>
              <a:t>静态</a:t>
            </a:r>
            <a:r>
              <a:rPr lang="en-US" altLang="ja-JP" dirty="0">
                <a:latin typeface="宋体" panose="02010600030101010101" pitchFamily="2" charset="-122"/>
                <a:ea typeface="宋体" panose="02010600030101010101" pitchFamily="2" charset="-122"/>
              </a:rPr>
              <a:t>RAM(Static Random-Access </a:t>
            </a:r>
            <a:r>
              <a:rPr lang="en-US" altLang="ja-JP" dirty="0" err="1">
                <a:latin typeface="宋体" panose="02010600030101010101" pitchFamily="2" charset="-122"/>
                <a:ea typeface="宋体" panose="02010600030101010101" pitchFamily="2" charset="-122"/>
              </a:rPr>
              <a:t>Memory,</a:t>
            </a:r>
            <a:r>
              <a:rPr lang="en-US" dirty="0" err="1">
                <a:latin typeface="宋体" panose="02010600030101010101" pitchFamily="2" charset="-122"/>
                <a:ea typeface="宋体" panose="02010600030101010101" pitchFamily="2" charset="-122"/>
              </a:rPr>
              <a:t>SRAM</a:t>
            </a:r>
            <a:r>
              <a:rPr lang="en-US" dirty="0">
                <a:latin typeface="宋体" panose="02010600030101010101" pitchFamily="2" charset="-122"/>
                <a:ea typeface="宋体" panose="02010600030101010101" pitchFamily="2" charset="-122"/>
              </a:rPr>
              <a:t>)</a:t>
            </a:r>
            <a:endParaRPr 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a:t>
            </a:r>
            <a:r>
              <a:rPr lang="en-US" dirty="0" err="1">
                <a:latin typeface="宋体" panose="02010600030101010101" pitchFamily="2" charset="-122"/>
                <a:ea typeface="宋体" panose="02010600030101010101" pitchFamily="2" charset="-122"/>
              </a:rPr>
              <a:t>将每个位存储在一个双稳态的存储器单元里。每个单元是用一个六个晶体管电路来实现。它可以无限期地保持在两个不同的电压配置</a:t>
            </a:r>
            <a:r>
              <a:rPr lang="en-US" dirty="0">
                <a:latin typeface="宋体" panose="02010600030101010101" pitchFamily="2" charset="-122"/>
                <a:ea typeface="宋体" panose="02010600030101010101" pitchFamily="2" charset="-122"/>
              </a:rPr>
              <a:t>(configuration)</a:t>
            </a:r>
            <a:r>
              <a:rPr lang="en-US" dirty="0" err="1">
                <a:latin typeface="宋体" panose="02010600030101010101" pitchFamily="2" charset="-122"/>
                <a:ea typeface="宋体" panose="02010600030101010101" pitchFamily="2" charset="-122"/>
              </a:rPr>
              <a:t>或状态</a:t>
            </a:r>
            <a:r>
              <a:rPr lang="en-US" dirty="0">
                <a:latin typeface="宋体" panose="02010600030101010101" pitchFamily="2" charset="-122"/>
                <a:ea typeface="宋体" panose="02010600030101010101" pitchFamily="2" charset="-122"/>
              </a:rPr>
              <a:t>(state)</a:t>
            </a:r>
            <a:r>
              <a:rPr lang="en-US" dirty="0" err="1">
                <a:latin typeface="宋体" panose="02010600030101010101" pitchFamily="2" charset="-122"/>
                <a:ea typeface="宋体" panose="02010600030101010101" pitchFamily="2" charset="-122"/>
              </a:rPr>
              <a:t>之一。就是说只要有电</a:t>
            </a:r>
            <a:r>
              <a:rPr 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它</a:t>
            </a:r>
            <a:r>
              <a:rPr lang="en-US" dirty="0" err="1">
                <a:latin typeface="宋体" panose="02010600030101010101" pitchFamily="2" charset="-122"/>
                <a:ea typeface="宋体" panose="02010600030101010101" pitchFamily="2" charset="-122"/>
              </a:rPr>
              <a:t>就会永远地保持它的值。即使有干扰，例如电子噪音、扰乱电压，当干扰消除时，电路就会恢复到稳定值</a:t>
            </a:r>
            <a:r>
              <a:rPr 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原则上</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摆钟也能在垂直位置无期限地保持平衡</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这状态称为</a:t>
            </a:r>
            <a:r>
              <a:rPr lang="ja-JP" altLang="en-US">
                <a:solidFill>
                  <a:srgbClr val="FF0000"/>
                </a:solidFill>
                <a:latin typeface="宋体" panose="02010600030101010101" pitchFamily="2" charset="-122"/>
                <a:ea typeface="宋体" panose="02010600030101010101" pitchFamily="2" charset="-122"/>
              </a:rPr>
              <a:t>亚稳态</a:t>
            </a:r>
            <a:r>
              <a:rPr lang="en-US" altLang="ja-JP" dirty="0">
                <a:latin typeface="宋体" panose="02010600030101010101" pitchFamily="2" charset="-122"/>
                <a:ea typeface="宋体" panose="02010600030101010101" pitchFamily="2" charset="-122"/>
              </a:rPr>
              <a:t>(metastable),</a:t>
            </a:r>
            <a:r>
              <a:rPr lang="ja-JP" altLang="en-US">
                <a:latin typeface="宋体" panose="02010600030101010101" pitchFamily="2" charset="-122"/>
                <a:ea typeface="宋体" panose="02010600030101010101" pitchFamily="2" charset="-122"/>
              </a:rPr>
              <a:t>即最细微的扰动也能使其倒向一边</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并无法恢复</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644" y="82580"/>
            <a:ext cx="5211683" cy="523220"/>
          </a:xfrm>
          <a:prstGeom prst="rect">
            <a:avLst/>
          </a:prstGeom>
          <a:noFill/>
        </p:spPr>
        <p:txBody>
          <a:bodyPr wrap="none" rtlCol="0">
            <a:spAutoFit/>
          </a:bodyPr>
          <a:lstStyle/>
          <a:p>
            <a:r>
              <a:rPr lang="ja-JP" altLang="en-US" sz="2800">
                <a:latin typeface="宋体" panose="02010600030101010101" pitchFamily="2" charset="-122"/>
                <a:ea typeface="宋体" panose="02010600030101010101" pitchFamily="2" charset="-122"/>
              </a:rPr>
              <a:t>二</a:t>
            </a:r>
            <a:r>
              <a:rPr lang="zh-CN" altLang="en-US" sz="2800" dirty="0">
                <a:latin typeface="宋体" panose="02010600030101010101" pitchFamily="2" charset="-122"/>
                <a:ea typeface="宋体" panose="02010600030101010101" pitchFamily="2" charset="-122"/>
              </a:rPr>
              <a:t>、</a:t>
            </a:r>
            <a:r>
              <a:rPr lang="ja-JP" altLang="en-US" sz="2800">
                <a:latin typeface="宋体" panose="02010600030101010101" pitchFamily="2" charset="-122"/>
                <a:ea typeface="宋体" panose="02010600030101010101" pitchFamily="2" charset="-122"/>
              </a:rPr>
              <a:t>存储技术</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随机访问存储器</a:t>
            </a:r>
            <a:endParaRPr lang="en-US" sz="2800" dirty="0">
              <a:latin typeface="宋体" panose="02010600030101010101" pitchFamily="2" charset="-122"/>
              <a:ea typeface="宋体" panose="02010600030101010101" pitchFamily="2" charset="-122"/>
            </a:endParaRPr>
          </a:p>
        </p:txBody>
      </p:sp>
      <p:sp>
        <p:nvSpPr>
          <p:cNvPr id="3" name="Rectangle 2"/>
          <p:cNvSpPr/>
          <p:nvPr/>
        </p:nvSpPr>
        <p:spPr>
          <a:xfrm>
            <a:off x="1364644" y="1270839"/>
            <a:ext cx="9649097" cy="2031325"/>
          </a:xfrm>
          <a:prstGeom prst="rect">
            <a:avLst/>
          </a:prstGeom>
        </p:spPr>
        <p:txBody>
          <a:bodyPr wrap="square">
            <a:spAutoFit/>
          </a:bodyPr>
          <a:lstStyle/>
          <a:p>
            <a:r>
              <a:rPr lang="ja-JP" altLang="en-US">
                <a:latin typeface="宋体" panose="02010600030101010101" pitchFamily="2" charset="-122"/>
                <a:ea typeface="宋体" panose="02010600030101010101" pitchFamily="2" charset="-122"/>
              </a:rPr>
              <a:t>动态</a:t>
            </a:r>
            <a:r>
              <a:rPr lang="en-US" altLang="ja-JP" dirty="0">
                <a:latin typeface="宋体" panose="02010600030101010101" pitchFamily="2" charset="-122"/>
                <a:ea typeface="宋体" panose="02010600030101010101" pitchFamily="2" charset="-122"/>
              </a:rPr>
              <a:t>RAM(Dynamic</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R</a:t>
            </a:r>
            <a:r>
              <a:rPr lang="en-US" altLang="ja-JP" dirty="0">
                <a:latin typeface="宋体" panose="02010600030101010101" pitchFamily="2" charset="-122"/>
                <a:ea typeface="宋体" panose="02010600030101010101" pitchFamily="2" charset="-122"/>
              </a:rPr>
              <a:t>andom Access </a:t>
            </a:r>
            <a:r>
              <a:rPr lang="en-US" altLang="ja-JP" dirty="0" err="1">
                <a:latin typeface="宋体" panose="02010600030101010101" pitchFamily="2" charset="-122"/>
                <a:ea typeface="宋体" panose="02010600030101010101" pitchFamily="2" charset="-122"/>
              </a:rPr>
              <a:t>Memory,</a:t>
            </a:r>
            <a:r>
              <a:rPr lang="en-US" altLang="zh-CN" dirty="0" err="1">
                <a:latin typeface="宋体" panose="02010600030101010101" pitchFamily="2" charset="-122"/>
                <a:ea typeface="宋体" panose="02010600030101010101" pitchFamily="2" charset="-122"/>
              </a:rPr>
              <a:t>DRAM</a:t>
            </a:r>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将</a:t>
            </a:r>
            <a:r>
              <a:rPr lang="ja-JP" altLang="en-US">
                <a:latin typeface="宋体" panose="02010600030101010101" pitchFamily="2" charset="-122"/>
                <a:ea typeface="宋体" panose="02010600030101010101" pitchFamily="2" charset="-122"/>
              </a:rPr>
              <a:t>每个</a:t>
            </a:r>
            <a:r>
              <a:rPr lang="zh-CN" altLang="en-US" dirty="0">
                <a:latin typeface="宋体" panose="02010600030101010101" pitchFamily="2" charset="-122"/>
                <a:ea typeface="宋体" panose="02010600030101010101" pitchFamily="2" charset="-122"/>
              </a:rPr>
              <a:t>位</a:t>
            </a:r>
            <a:r>
              <a:rPr lang="en-US" altLang="zh-CN" dirty="0">
                <a:latin typeface="宋体" panose="02010600030101010101" pitchFamily="2" charset="-122"/>
                <a:ea typeface="宋体" panose="02010600030101010101" pitchFamily="2" charset="-122"/>
              </a:rPr>
              <a:t>(bit)</a:t>
            </a:r>
            <a:r>
              <a:rPr lang="zh-CN" altLang="en-US" dirty="0">
                <a:latin typeface="宋体" panose="02010600030101010101" pitchFamily="2" charset="-122"/>
                <a:ea typeface="宋体" panose="02010600030101010101" pitchFamily="2" charset="-122"/>
              </a:rPr>
              <a:t>存储为一个电容</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，这个电容非常小，通常只有</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毫微微法拉</a:t>
            </a:r>
            <a:r>
              <a:rPr lang="en-US" altLang="zh-CN" dirty="0">
                <a:latin typeface="宋体" panose="02010600030101010101" pitchFamily="2" charset="-122"/>
                <a:ea typeface="宋体" panose="02010600030101010101" pitchFamily="2" charset="-122"/>
              </a:rPr>
              <a:t>(30*10</a:t>
            </a:r>
            <a:r>
              <a:rPr lang="en-US" altLang="zh-CN" baseline="30000" dirty="0">
                <a:effectLst>
                  <a:glow>
                    <a:schemeClr val="accent1">
                      <a:alpha val="40000"/>
                    </a:schemeClr>
                  </a:glow>
                </a:effectLst>
                <a:latin typeface="宋体" panose="02010600030101010101" pitchFamily="2" charset="-122"/>
                <a:ea typeface="宋体" panose="02010600030101010101" pitchFamily="2" charset="-122"/>
              </a:rPr>
              <a:t>-15</a:t>
            </a:r>
            <a:r>
              <a:rPr lang="zh-CN" altLang="en-US" dirty="0">
                <a:latin typeface="宋体" panose="02010600030101010101" pitchFamily="2" charset="-122"/>
                <a:ea typeface="宋体" panose="02010600030101010101" pitchFamily="2" charset="-122"/>
              </a:rPr>
              <a:t>法拉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。与</a:t>
            </a:r>
            <a:r>
              <a:rPr lang="en-US" altLang="zh-CN" dirty="0">
                <a:latin typeface="宋体" panose="02010600030101010101" pitchFamily="2" charset="-122"/>
                <a:ea typeface="宋体" panose="02010600030101010101" pitchFamily="2" charset="-122"/>
              </a:rPr>
              <a:t>SRAM</a:t>
            </a:r>
            <a:r>
              <a:rPr lang="zh-CN" altLang="en-US" dirty="0">
                <a:latin typeface="宋体" panose="02010600030101010101" pitchFamily="2" charset="-122"/>
                <a:ea typeface="宋体" panose="02010600030101010101" pitchFamily="2" charset="-122"/>
              </a:rPr>
              <a:t>不同的是</a:t>
            </a:r>
            <a:r>
              <a:rPr lang="en-US" altLang="zh-CN" dirty="0">
                <a:latin typeface="宋体" panose="02010600030101010101" pitchFamily="2" charset="-122"/>
                <a:ea typeface="宋体" panose="02010600030101010101" pitchFamily="2" charset="-122"/>
              </a:rPr>
              <a:t>,DRAM</a:t>
            </a:r>
            <a:r>
              <a:rPr lang="zh-CN" altLang="en-US" dirty="0">
                <a:latin typeface="宋体" panose="02010600030101010101" pitchFamily="2" charset="-122"/>
                <a:ea typeface="宋体" panose="02010600030101010101" pitchFamily="2" charset="-122"/>
              </a:rPr>
              <a:t>的存储单元对干扰非常敏感。当电容电压没扰乱之后，</a:t>
            </a:r>
            <a:r>
              <a:rPr lang="ja-JP" altLang="en-US">
                <a:latin typeface="宋体" panose="02010600030101010101" pitchFamily="2" charset="-122"/>
                <a:ea typeface="宋体" panose="02010600030101010101" pitchFamily="2" charset="-122"/>
              </a:rPr>
              <a:t>它</a:t>
            </a:r>
            <a:r>
              <a:rPr lang="zh-CN" altLang="en-US" dirty="0">
                <a:latin typeface="宋体" panose="02010600030101010101" pitchFamily="2" charset="-122"/>
                <a:ea typeface="宋体" panose="02010600030101010101" pitchFamily="2" charset="-122"/>
              </a:rPr>
              <a:t>就永远无法恢复了。所以</a:t>
            </a:r>
            <a:r>
              <a:rPr lang="en-US" altLang="zh-CN" dirty="0">
                <a:latin typeface="宋体" panose="02010600030101010101" pitchFamily="2" charset="-122"/>
                <a:ea typeface="宋体" panose="02010600030101010101" pitchFamily="2" charset="-122"/>
              </a:rPr>
              <a:t>DRAM</a:t>
            </a:r>
            <a:r>
              <a:rPr lang="zh-CN" altLang="en-US" dirty="0">
                <a:latin typeface="宋体" panose="02010600030101010101" pitchFamily="2" charset="-122"/>
                <a:ea typeface="宋体" panose="02010600030101010101" pitchFamily="2" charset="-122"/>
              </a:rPr>
              <a:t>需要不断刷新电容。暴露在光线下会导致电容电压改变。</a:t>
            </a:r>
            <a:r>
              <a:rPr lang="en-US" altLang="zh-CN" dirty="0">
                <a:latin typeface="宋体" panose="02010600030101010101" pitchFamily="2" charset="-122"/>
                <a:ea typeface="宋体" panose="02010600030101010101" pitchFamily="2" charset="-122"/>
              </a:rPr>
              <a:t>DRAM</a:t>
            </a:r>
            <a:r>
              <a:rPr lang="ja-JP" altLang="en-US">
                <a:latin typeface="宋体" panose="02010600030101010101" pitchFamily="2" charset="-122"/>
                <a:ea typeface="宋体" panose="02010600030101010101" pitchFamily="2" charset="-122"/>
              </a:rPr>
              <a:t>会因为很多原因漏电</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在</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100</a:t>
            </a:r>
            <a:r>
              <a:rPr lang="ja-JP" altLang="en-US">
                <a:latin typeface="宋体" panose="02010600030101010101" pitchFamily="2" charset="-122"/>
                <a:ea typeface="宋体" panose="02010600030101010101" pitchFamily="2" charset="-122"/>
              </a:rPr>
              <a:t>毫秒内失去电荷</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但计算机运行的时钟周期是纳秒级别</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通过</a:t>
            </a:r>
            <a:r>
              <a:rPr lang="ja-JP" altLang="en-US">
                <a:solidFill>
                  <a:srgbClr val="FF0000"/>
                </a:solidFill>
                <a:latin typeface="宋体" panose="02010600030101010101" pitchFamily="2" charset="-122"/>
                <a:ea typeface="宋体" panose="02010600030101010101" pitchFamily="2" charset="-122"/>
              </a:rPr>
              <a:t>周期性</a:t>
            </a:r>
            <a:r>
              <a:rPr lang="ja-JP" altLang="en-US">
                <a:latin typeface="宋体" panose="02010600030101010101" pitchFamily="2" charset="-122"/>
                <a:ea typeface="宋体" panose="02010600030101010101" pitchFamily="2" charset="-122"/>
              </a:rPr>
              <a:t>读出</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重写每一位</a:t>
            </a:r>
            <a:r>
              <a:rPr lang="zh-CN" altLang="en-US" dirty="0">
                <a:latin typeface="宋体" panose="02010600030101010101" pitchFamily="2" charset="-122"/>
                <a:ea typeface="宋体" panose="02010600030101010101" pitchFamily="2" charset="-122"/>
              </a:rPr>
              <a:t>，</a:t>
            </a:r>
            <a:r>
              <a:rPr lang="ja-JP" altLang="en-US">
                <a:latin typeface="宋体" panose="02010600030101010101" pitchFamily="2" charset="-122"/>
                <a:ea typeface="宋体" panose="02010600030101010101" pitchFamily="2" charset="-122"/>
              </a:rPr>
              <a:t>保持信息</a:t>
            </a:r>
            <a:r>
              <a:rPr lang="zh-CN" altLang="en-US" dirty="0">
                <a:latin typeface="宋体" panose="02010600030101010101" pitchFamily="2" charset="-122"/>
                <a:ea typeface="宋体" panose="02010600030101010101" pitchFamily="2" charset="-122"/>
              </a:rPr>
              <a:t>。</a:t>
            </a:r>
            <a:endParaRPr lang="en-US" dirty="0">
              <a:latin typeface="宋体" panose="02010600030101010101" pitchFamily="2" charset="-122"/>
              <a:ea typeface="宋体" panose="02010600030101010101" pitchFamily="2" charset="-122"/>
            </a:endParaRPr>
          </a:p>
        </p:txBody>
      </p:sp>
      <p:graphicFrame>
        <p:nvGraphicFramePr>
          <p:cNvPr id="6" name="Table 5"/>
          <p:cNvGraphicFramePr>
            <a:graphicFrameLocks noGrp="1"/>
          </p:cNvGraphicFramePr>
          <p:nvPr/>
        </p:nvGraphicFramePr>
        <p:xfrm>
          <a:off x="1364644" y="3967203"/>
          <a:ext cx="10243883" cy="1925320"/>
        </p:xfrm>
        <a:graphic>
          <a:graphicData uri="http://schemas.openxmlformats.org/drawingml/2006/table">
            <a:tbl>
              <a:tblPr firstRow="1" bandRow="1">
                <a:tableStyleId>{5C22544A-7EE6-4342-B048-85BDC9FD1C3A}</a:tableStyleId>
              </a:tblPr>
              <a:tblGrid>
                <a:gridCol w="1604832"/>
                <a:gridCol w="1891112"/>
                <a:gridCol w="1891112"/>
                <a:gridCol w="1083998"/>
                <a:gridCol w="814961"/>
                <a:gridCol w="1102941"/>
                <a:gridCol w="1854927"/>
              </a:tblGrid>
              <a:tr h="370840">
                <a:tc>
                  <a:txBody>
                    <a:bodyPr/>
                    <a:lstStyle/>
                    <a:p>
                      <a:endParaRPr lang="en-US" dirty="0"/>
                    </a:p>
                  </a:txBody>
                  <a:tcPr/>
                </a:tc>
                <a:tc>
                  <a:txBody>
                    <a:bodyPr/>
                    <a:lstStyle/>
                    <a:p>
                      <a:r>
                        <a:rPr lang="ja-JP" altLang="en-US"/>
                        <a:t>每位晶体管数</a:t>
                      </a:r>
                      <a:endParaRPr lang="en-US" dirty="0"/>
                    </a:p>
                  </a:txBody>
                  <a:tcPr/>
                </a:tc>
                <a:tc>
                  <a:txBody>
                    <a:bodyPr/>
                    <a:lstStyle/>
                    <a:p>
                      <a:r>
                        <a:rPr lang="zh-CN" altLang="en-US" dirty="0"/>
                        <a:t>相对访问时间</a:t>
                      </a:r>
                      <a:endParaRPr lang="en-US" dirty="0"/>
                    </a:p>
                  </a:txBody>
                  <a:tcPr/>
                </a:tc>
                <a:tc>
                  <a:txBody>
                    <a:bodyPr/>
                    <a:lstStyle/>
                    <a:p>
                      <a:r>
                        <a:rPr lang="ja-JP" altLang="en-US"/>
                        <a:t>持续性</a:t>
                      </a:r>
                      <a:endParaRPr lang="en-US" dirty="0"/>
                    </a:p>
                  </a:txBody>
                  <a:tcPr/>
                </a:tc>
                <a:tc>
                  <a:txBody>
                    <a:bodyPr/>
                    <a:lstStyle/>
                    <a:p>
                      <a:r>
                        <a:rPr lang="ja-JP" altLang="en-US"/>
                        <a:t>敏感</a:t>
                      </a:r>
                      <a:endParaRPr lang="en-US" dirty="0"/>
                    </a:p>
                  </a:txBody>
                  <a:tcPr/>
                </a:tc>
                <a:tc>
                  <a:txBody>
                    <a:bodyPr/>
                    <a:lstStyle/>
                    <a:p>
                      <a:r>
                        <a:rPr lang="ja-JP" altLang="en-US"/>
                        <a:t>相对花费</a:t>
                      </a:r>
                      <a:endParaRPr lang="en-US" dirty="0"/>
                    </a:p>
                  </a:txBody>
                  <a:tcPr/>
                </a:tc>
                <a:tc>
                  <a:txBody>
                    <a:bodyPr/>
                    <a:lstStyle/>
                    <a:p>
                      <a:r>
                        <a:rPr lang="ja-JP" altLang="en-US"/>
                        <a:t>应用</a:t>
                      </a:r>
                      <a:endParaRPr lang="en-US" dirty="0"/>
                    </a:p>
                  </a:txBody>
                  <a:tcPr/>
                </a:tc>
              </a:tr>
              <a:tr h="370840">
                <a:tc>
                  <a:txBody>
                    <a:bodyPr/>
                    <a:lstStyle/>
                    <a:p>
                      <a:r>
                        <a:rPr lang="en-US" dirty="0"/>
                        <a:t>SRAM</a:t>
                      </a:r>
                      <a:endParaRPr lang="en-US" dirty="0"/>
                    </a:p>
                  </a:txBody>
                  <a:tcPr/>
                </a:tc>
                <a:tc>
                  <a:txBody>
                    <a:bodyPr/>
                    <a:lstStyle/>
                    <a:p>
                      <a:r>
                        <a:rPr lang="en-US" altLang="zh-CN" dirty="0"/>
                        <a:t>6</a:t>
                      </a:r>
                      <a:endParaRPr lang="en-US" dirty="0"/>
                    </a:p>
                  </a:txBody>
                  <a:tcPr/>
                </a:tc>
                <a:tc>
                  <a:txBody>
                    <a:bodyPr/>
                    <a:lstStyle/>
                    <a:p>
                      <a:r>
                        <a:rPr lang="en-US" altLang="zh-CN" dirty="0"/>
                        <a:t>1</a:t>
                      </a:r>
                      <a:endParaRPr lang="en-US" dirty="0"/>
                    </a:p>
                  </a:txBody>
                  <a:tcPr/>
                </a:tc>
                <a:tc>
                  <a:txBody>
                    <a:bodyPr/>
                    <a:lstStyle/>
                    <a:p>
                      <a:r>
                        <a:rPr lang="ja-JP" altLang="en-US"/>
                        <a:t>是</a:t>
                      </a:r>
                      <a:endParaRPr lang="en-US" dirty="0"/>
                    </a:p>
                  </a:txBody>
                  <a:tcPr/>
                </a:tc>
                <a:tc>
                  <a:txBody>
                    <a:bodyPr/>
                    <a:lstStyle/>
                    <a:p>
                      <a:r>
                        <a:rPr lang="ja-JP" altLang="en-US"/>
                        <a:t>否</a:t>
                      </a:r>
                      <a:endParaRPr lang="en-US" dirty="0"/>
                    </a:p>
                  </a:txBody>
                  <a:tcPr/>
                </a:tc>
                <a:tc>
                  <a:txBody>
                    <a:bodyPr/>
                    <a:lstStyle/>
                    <a:p>
                      <a:r>
                        <a:rPr lang="en-US" altLang="zh-CN" dirty="0"/>
                        <a:t>1000</a:t>
                      </a:r>
                      <a:endParaRPr lang="en-US" dirty="0"/>
                    </a:p>
                  </a:txBody>
                  <a:tcPr/>
                </a:tc>
                <a:tc>
                  <a:txBody>
                    <a:bodyPr/>
                    <a:lstStyle/>
                    <a:p>
                      <a:r>
                        <a:rPr lang="ja-JP" altLang="en-US"/>
                        <a:t>高速缓存</a:t>
                      </a:r>
                      <a:r>
                        <a:rPr lang="zh-CN" altLang="en-US" dirty="0"/>
                        <a:t>、</a:t>
                      </a:r>
                      <a:r>
                        <a:rPr lang="ja-JP" altLang="en-US"/>
                        <a:t>缓冲区</a:t>
                      </a:r>
                      <a:endParaRPr lang="en-US" dirty="0"/>
                    </a:p>
                  </a:txBody>
                  <a:tcPr/>
                </a:tc>
              </a:tr>
              <a:tr h="370840">
                <a:tc>
                  <a:txBody>
                    <a:bodyPr/>
                    <a:lstStyle/>
                    <a:p>
                      <a:r>
                        <a:rPr lang="en-US" dirty="0"/>
                        <a:t>DRAM</a:t>
                      </a:r>
                      <a:endParaRPr lang="en-US" dirty="0"/>
                    </a:p>
                  </a:txBody>
                  <a:tcPr/>
                </a:tc>
                <a:tc>
                  <a:txBody>
                    <a:bodyPr/>
                    <a:lstStyle/>
                    <a:p>
                      <a:r>
                        <a:rPr lang="en-US" altLang="zh-CN" dirty="0"/>
                        <a:t>1</a:t>
                      </a:r>
                      <a:endParaRPr lang="en-US" dirty="0"/>
                    </a:p>
                  </a:txBody>
                  <a:tcPr/>
                </a:tc>
                <a:tc>
                  <a:txBody>
                    <a:bodyPr/>
                    <a:lstStyle/>
                    <a:p>
                      <a:r>
                        <a:rPr lang="en-US" altLang="zh-CN" dirty="0"/>
                        <a:t>10</a:t>
                      </a:r>
                      <a:endParaRPr lang="en-US" dirty="0"/>
                    </a:p>
                  </a:txBody>
                  <a:tcPr/>
                </a:tc>
                <a:tc>
                  <a:txBody>
                    <a:bodyPr/>
                    <a:lstStyle/>
                    <a:p>
                      <a:r>
                        <a:rPr lang="ja-JP" altLang="en-US"/>
                        <a:t>否</a:t>
                      </a:r>
                      <a:endParaRPr lang="en-US" dirty="0"/>
                    </a:p>
                  </a:txBody>
                  <a:tcPr/>
                </a:tc>
                <a:tc>
                  <a:txBody>
                    <a:bodyPr/>
                    <a:lstStyle/>
                    <a:p>
                      <a:r>
                        <a:rPr lang="ja-JP" altLang="en-US"/>
                        <a:t>是</a:t>
                      </a:r>
                      <a:endParaRPr lang="en-US" dirty="0"/>
                    </a:p>
                  </a:txBody>
                  <a:tcPr/>
                </a:tc>
                <a:tc>
                  <a:txBody>
                    <a:bodyPr/>
                    <a:lstStyle/>
                    <a:p>
                      <a:r>
                        <a:rPr lang="en-US" altLang="zh-CN" dirty="0"/>
                        <a:t>1</a:t>
                      </a:r>
                      <a:endParaRPr lang="en-US" dirty="0"/>
                    </a:p>
                  </a:txBody>
                  <a:tcPr/>
                </a:tc>
                <a:tc>
                  <a:txBody>
                    <a:bodyPr/>
                    <a:lstStyle/>
                    <a:p>
                      <a:r>
                        <a:rPr lang="ja-JP" altLang="en-US"/>
                        <a:t>主存</a:t>
                      </a:r>
                      <a:r>
                        <a:rPr lang="zh-CN" altLang="en-US" dirty="0"/>
                        <a:t>、</a:t>
                      </a:r>
                      <a:r>
                        <a:rPr lang="ja-JP" altLang="en-US"/>
                        <a:t>数码相机和摄像机的传感器</a:t>
                      </a:r>
                      <a:endParaRPr lang="en-US" dirty="0"/>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mtClean="0">
            <a:latin typeface="宋体" panose="02010600030101010101" pitchFamily="2" charset="-122"/>
            <a:ea typeface="宋体" panose="0201060003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4807</Words>
  <Application>WPS 演示</Application>
  <PresentationFormat>ワイド画面</PresentationFormat>
  <Paragraphs>302</Paragraphs>
  <Slides>31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微软雅黑</vt:lpstr>
      <vt:lpstr>Arial Unicode MS</vt:lpstr>
      <vt:lpstr>Calibri</vt:lpstr>
      <vt:lpstr>等线</vt:lpstr>
      <vt:lpstr>Segoe Print</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ai</dc:creator>
  <cp:lastModifiedBy>zhouxiang001</cp:lastModifiedBy>
  <cp:revision>206</cp:revision>
  <dcterms:created xsi:type="dcterms:W3CDTF">2019-04-21T00:36:00Z</dcterms:created>
  <dcterms:modified xsi:type="dcterms:W3CDTF">2019-04-24T10:09:28Z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2052-10.8.0.6206</vt:lpwstr>
  </property>
</Properties>
</file>